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8" r:id="rId4"/>
    <p:sldId id="270" r:id="rId5"/>
    <p:sldId id="260" r:id="rId6"/>
    <p:sldId id="279" r:id="rId7"/>
    <p:sldId id="283" r:id="rId8"/>
    <p:sldId id="284" r:id="rId9"/>
    <p:sldId id="285" r:id="rId10"/>
    <p:sldId id="286" r:id="rId11"/>
    <p:sldId id="287" r:id="rId12"/>
    <p:sldId id="280" r:id="rId13"/>
    <p:sldId id="274" r:id="rId14"/>
    <p:sldId id="275" r:id="rId15"/>
    <p:sldId id="276" r:id="rId16"/>
    <p:sldId id="277" r:id="rId17"/>
    <p:sldId id="282" r:id="rId18"/>
    <p:sldId id="288" r:id="rId19"/>
    <p:sldId id="281" r:id="rId20"/>
    <p:sldId id="272" r:id="rId21"/>
    <p:sldId id="263" r:id="rId22"/>
    <p:sldId id="273" r:id="rId23"/>
    <p:sldId id="278" r:id="rId24"/>
    <p:sldId id="290" r:id="rId25"/>
    <p:sldId id="289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909" autoAdjust="0"/>
  </p:normalViewPr>
  <p:slideViewPr>
    <p:cSldViewPr snapToGrid="0">
      <p:cViewPr varScale="1">
        <p:scale>
          <a:sx n="62" d="100"/>
          <a:sy n="62" d="100"/>
        </p:scale>
        <p:origin x="105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E4F1CD-E62C-418C-83AC-44C2DBF9D380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2A796239-5487-4427-8BD1-724604D5A0FC}">
      <dgm:prSet phldrT="[Texto]"/>
      <dgm:spPr/>
      <dgm:t>
        <a:bodyPr/>
        <a:lstStyle/>
        <a:p>
          <a:r>
            <a:rPr lang="es-ES" dirty="0" err="1" smtClean="0"/>
            <a:t>Jan</a:t>
          </a:r>
          <a:endParaRPr lang="es-ES" dirty="0"/>
        </a:p>
      </dgm:t>
    </dgm:pt>
    <dgm:pt modelId="{25D7B625-80E7-472A-AFA8-637C86BBB307}" type="parTrans" cxnId="{8DF209CD-E387-47BA-A0D6-B2CDC28B7FFE}">
      <dgm:prSet/>
      <dgm:spPr/>
      <dgm:t>
        <a:bodyPr/>
        <a:lstStyle/>
        <a:p>
          <a:endParaRPr lang="es-ES"/>
        </a:p>
      </dgm:t>
    </dgm:pt>
    <dgm:pt modelId="{49DF910E-9400-41E8-BFA7-1D0F31CC6520}" type="sibTrans" cxnId="{8DF209CD-E387-47BA-A0D6-B2CDC28B7FFE}">
      <dgm:prSet/>
      <dgm:spPr/>
      <dgm:t>
        <a:bodyPr/>
        <a:lstStyle/>
        <a:p>
          <a:endParaRPr lang="es-ES"/>
        </a:p>
      </dgm:t>
    </dgm:pt>
    <dgm:pt modelId="{70A22A45-D009-4B2A-BAAD-F4D128429912}">
      <dgm:prSet phldrT="[Texto]"/>
      <dgm:spPr/>
      <dgm:t>
        <a:bodyPr/>
        <a:lstStyle/>
        <a:p>
          <a:r>
            <a:rPr lang="es-ES" dirty="0" smtClean="0"/>
            <a:t>Sept</a:t>
          </a:r>
          <a:endParaRPr lang="es-ES" dirty="0"/>
        </a:p>
      </dgm:t>
    </dgm:pt>
    <dgm:pt modelId="{0A64CF22-F3ED-4CBB-B8C4-C9B222FF571D}" type="parTrans" cxnId="{459706C2-8A9C-447B-9545-95F6821F4E67}">
      <dgm:prSet/>
      <dgm:spPr/>
      <dgm:t>
        <a:bodyPr/>
        <a:lstStyle/>
        <a:p>
          <a:endParaRPr lang="es-ES"/>
        </a:p>
      </dgm:t>
    </dgm:pt>
    <dgm:pt modelId="{065328B4-5C7C-4045-8DA8-853987CE7D4E}" type="sibTrans" cxnId="{459706C2-8A9C-447B-9545-95F6821F4E67}">
      <dgm:prSet/>
      <dgm:spPr/>
      <dgm:t>
        <a:bodyPr/>
        <a:lstStyle/>
        <a:p>
          <a:endParaRPr lang="es-ES"/>
        </a:p>
      </dgm:t>
    </dgm:pt>
    <dgm:pt modelId="{9CC8E4E9-24D4-4C14-89C1-B05405D506A6}">
      <dgm:prSet phldrT="[Texto]"/>
      <dgm:spPr/>
      <dgm:t>
        <a:bodyPr/>
        <a:lstStyle/>
        <a:p>
          <a:r>
            <a:rPr lang="es-ES" dirty="0" smtClean="0"/>
            <a:t>Oct</a:t>
          </a:r>
          <a:endParaRPr lang="es-ES" dirty="0"/>
        </a:p>
      </dgm:t>
    </dgm:pt>
    <dgm:pt modelId="{5DCE4D85-7FE7-4D77-A468-33A7365138C2}" type="parTrans" cxnId="{1612ADFD-C183-4087-AF65-B1C229A0B156}">
      <dgm:prSet/>
      <dgm:spPr/>
      <dgm:t>
        <a:bodyPr/>
        <a:lstStyle/>
        <a:p>
          <a:endParaRPr lang="es-ES"/>
        </a:p>
      </dgm:t>
    </dgm:pt>
    <dgm:pt modelId="{56819319-56CA-47CD-91EE-B180798C828C}" type="sibTrans" cxnId="{1612ADFD-C183-4087-AF65-B1C229A0B156}">
      <dgm:prSet/>
      <dgm:spPr/>
      <dgm:t>
        <a:bodyPr/>
        <a:lstStyle/>
        <a:p>
          <a:endParaRPr lang="es-ES"/>
        </a:p>
      </dgm:t>
    </dgm:pt>
    <dgm:pt modelId="{C06B9808-C625-44EE-A8F4-BA1A191460DF}">
      <dgm:prSet/>
      <dgm:spPr/>
      <dgm:t>
        <a:bodyPr/>
        <a:lstStyle/>
        <a:p>
          <a:r>
            <a:rPr lang="es-ES" dirty="0" smtClean="0"/>
            <a:t>Feb</a:t>
          </a:r>
          <a:endParaRPr lang="es-ES" dirty="0"/>
        </a:p>
      </dgm:t>
    </dgm:pt>
    <dgm:pt modelId="{B36F39BA-31E4-4EA3-8841-D9AE944B70D7}" type="parTrans" cxnId="{B8B08181-0FE7-4986-855F-0CCFE337762D}">
      <dgm:prSet/>
      <dgm:spPr/>
      <dgm:t>
        <a:bodyPr/>
        <a:lstStyle/>
        <a:p>
          <a:endParaRPr lang="es-ES"/>
        </a:p>
      </dgm:t>
    </dgm:pt>
    <dgm:pt modelId="{3CC55600-41BB-4F6C-86F4-41428D4C41DD}" type="sibTrans" cxnId="{B8B08181-0FE7-4986-855F-0CCFE337762D}">
      <dgm:prSet/>
      <dgm:spPr/>
      <dgm:t>
        <a:bodyPr/>
        <a:lstStyle/>
        <a:p>
          <a:endParaRPr lang="es-ES"/>
        </a:p>
      </dgm:t>
    </dgm:pt>
    <dgm:pt modelId="{FA9C7208-D257-4886-A2EA-CDDED198E618}">
      <dgm:prSet/>
      <dgm:spPr/>
      <dgm:t>
        <a:bodyPr/>
        <a:lstStyle/>
        <a:p>
          <a:r>
            <a:rPr lang="es-ES" dirty="0" smtClean="0"/>
            <a:t>Mar</a:t>
          </a:r>
          <a:endParaRPr lang="es-ES" dirty="0"/>
        </a:p>
      </dgm:t>
    </dgm:pt>
    <dgm:pt modelId="{221DAB28-5694-44D8-8A30-F0130062C067}" type="parTrans" cxnId="{D4558562-2507-4112-A380-CE788D69AD71}">
      <dgm:prSet/>
      <dgm:spPr/>
      <dgm:t>
        <a:bodyPr/>
        <a:lstStyle/>
        <a:p>
          <a:endParaRPr lang="es-ES"/>
        </a:p>
      </dgm:t>
    </dgm:pt>
    <dgm:pt modelId="{211ECA8E-7DC0-4F94-88DE-348EF65496A9}" type="sibTrans" cxnId="{D4558562-2507-4112-A380-CE788D69AD71}">
      <dgm:prSet/>
      <dgm:spPr/>
      <dgm:t>
        <a:bodyPr/>
        <a:lstStyle/>
        <a:p>
          <a:endParaRPr lang="es-ES"/>
        </a:p>
      </dgm:t>
    </dgm:pt>
    <dgm:pt modelId="{DE4B6AA2-54F4-40E7-8643-DD7B62C8A09C}">
      <dgm:prSet/>
      <dgm:spPr/>
      <dgm:t>
        <a:bodyPr/>
        <a:lstStyle/>
        <a:p>
          <a:r>
            <a:rPr lang="es-ES" dirty="0" smtClean="0"/>
            <a:t>Jun</a:t>
          </a:r>
          <a:endParaRPr lang="es-ES" dirty="0"/>
        </a:p>
      </dgm:t>
    </dgm:pt>
    <dgm:pt modelId="{0DE06A68-36D2-461B-BADD-2FDA563A4E55}" type="parTrans" cxnId="{2DB92C71-4350-4895-A6EA-005AF965D4DB}">
      <dgm:prSet/>
      <dgm:spPr/>
      <dgm:t>
        <a:bodyPr/>
        <a:lstStyle/>
        <a:p>
          <a:endParaRPr lang="es-ES"/>
        </a:p>
      </dgm:t>
    </dgm:pt>
    <dgm:pt modelId="{2E679389-F721-4D30-A85E-602825085A2B}" type="sibTrans" cxnId="{2DB92C71-4350-4895-A6EA-005AF965D4DB}">
      <dgm:prSet/>
      <dgm:spPr/>
      <dgm:t>
        <a:bodyPr/>
        <a:lstStyle/>
        <a:p>
          <a:endParaRPr lang="es-ES"/>
        </a:p>
      </dgm:t>
    </dgm:pt>
    <dgm:pt modelId="{060ABF9C-4DBA-4FF3-95D0-1980E8E6E589}">
      <dgm:prSet/>
      <dgm:spPr/>
      <dgm:t>
        <a:bodyPr/>
        <a:lstStyle/>
        <a:p>
          <a:r>
            <a:rPr lang="es-ES" dirty="0" smtClean="0"/>
            <a:t>Jul</a:t>
          </a:r>
          <a:endParaRPr lang="es-ES" dirty="0"/>
        </a:p>
      </dgm:t>
    </dgm:pt>
    <dgm:pt modelId="{DC0A2EB1-467A-459C-8A4B-FA917E918876}" type="parTrans" cxnId="{789F56D6-3E47-4DFA-A9AA-CDBFA53D9FBD}">
      <dgm:prSet/>
      <dgm:spPr/>
      <dgm:t>
        <a:bodyPr/>
        <a:lstStyle/>
        <a:p>
          <a:endParaRPr lang="es-ES"/>
        </a:p>
      </dgm:t>
    </dgm:pt>
    <dgm:pt modelId="{B5EC2AC7-35B0-49AC-9A71-40983A8AFA21}" type="sibTrans" cxnId="{789F56D6-3E47-4DFA-A9AA-CDBFA53D9FBD}">
      <dgm:prSet/>
      <dgm:spPr/>
      <dgm:t>
        <a:bodyPr/>
        <a:lstStyle/>
        <a:p>
          <a:endParaRPr lang="es-ES"/>
        </a:p>
      </dgm:t>
    </dgm:pt>
    <dgm:pt modelId="{081F22F3-23B1-400D-9756-7F0BE95A41E0}" type="pres">
      <dgm:prSet presAssocID="{5FE4F1CD-E62C-418C-83AC-44C2DBF9D380}" presName="Name0" presStyleCnt="0">
        <dgm:presLayoutVars>
          <dgm:dir/>
          <dgm:animLvl val="lvl"/>
          <dgm:resizeHandles val="exact"/>
        </dgm:presLayoutVars>
      </dgm:prSet>
      <dgm:spPr/>
    </dgm:pt>
    <dgm:pt modelId="{B7FD5E24-4CD8-48D6-A939-7C29DB4A5156}" type="pres">
      <dgm:prSet presAssocID="{2A796239-5487-4427-8BD1-724604D5A0FC}" presName="parTxOnly" presStyleLbl="node1" presStyleIdx="0" presStyleCnt="7" custScaleX="146412" custScaleY="17715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6789D0-D4B6-4795-988A-379BF0F12A46}" type="pres">
      <dgm:prSet presAssocID="{49DF910E-9400-41E8-BFA7-1D0F31CC6520}" presName="parTxOnlySpace" presStyleCnt="0"/>
      <dgm:spPr/>
    </dgm:pt>
    <dgm:pt modelId="{C3170CB7-91A3-48B9-B23B-6F4D56DADD20}" type="pres">
      <dgm:prSet presAssocID="{C06B9808-C625-44EE-A8F4-BA1A191460DF}" presName="parTxOnly" presStyleLbl="node1" presStyleIdx="1" presStyleCnt="7" custScaleX="146412" custScaleY="17715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57C86C-903B-4B7B-AF49-CD69D900DB7D}" type="pres">
      <dgm:prSet presAssocID="{3CC55600-41BB-4F6C-86F4-41428D4C41DD}" presName="parTxOnlySpace" presStyleCnt="0"/>
      <dgm:spPr/>
    </dgm:pt>
    <dgm:pt modelId="{7C420705-B734-4322-BE77-01B6412A1688}" type="pres">
      <dgm:prSet presAssocID="{FA9C7208-D257-4886-A2EA-CDDED198E618}" presName="parTxOnly" presStyleLbl="node1" presStyleIdx="2" presStyleCnt="7" custScaleX="146412" custScaleY="17715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796A84-268D-4749-BBAA-87B679768A31}" type="pres">
      <dgm:prSet presAssocID="{211ECA8E-7DC0-4F94-88DE-348EF65496A9}" presName="parTxOnlySpace" presStyleCnt="0"/>
      <dgm:spPr/>
    </dgm:pt>
    <dgm:pt modelId="{EA17F2A8-08D1-4117-897C-4CF0F0C96ADE}" type="pres">
      <dgm:prSet presAssocID="{DE4B6AA2-54F4-40E7-8643-DD7B62C8A09C}" presName="parTxOnly" presStyleLbl="node1" presStyleIdx="3" presStyleCnt="7" custScaleX="146412" custScaleY="17715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410CBC5-2C8E-48FA-933A-CD5599B0B37E}" type="pres">
      <dgm:prSet presAssocID="{2E679389-F721-4D30-A85E-602825085A2B}" presName="parTxOnlySpace" presStyleCnt="0"/>
      <dgm:spPr/>
    </dgm:pt>
    <dgm:pt modelId="{573A21F4-699D-4CDF-9026-25DF70C68CDD}" type="pres">
      <dgm:prSet presAssocID="{060ABF9C-4DBA-4FF3-95D0-1980E8E6E589}" presName="parTxOnly" presStyleLbl="node1" presStyleIdx="4" presStyleCnt="7" custScaleX="146412" custScaleY="17715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EE56BE-0AD3-41E9-BEA5-8DD70C354C30}" type="pres">
      <dgm:prSet presAssocID="{B5EC2AC7-35B0-49AC-9A71-40983A8AFA21}" presName="parTxOnlySpace" presStyleCnt="0"/>
      <dgm:spPr/>
    </dgm:pt>
    <dgm:pt modelId="{79568C7B-2E97-4751-B1F7-4D65A3FF16DF}" type="pres">
      <dgm:prSet presAssocID="{70A22A45-D009-4B2A-BAAD-F4D128429912}" presName="parTxOnly" presStyleLbl="node1" presStyleIdx="5" presStyleCnt="7" custScaleX="146412" custScaleY="17715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2F7869-96BC-403B-80FC-7DDDD55089D0}" type="pres">
      <dgm:prSet presAssocID="{065328B4-5C7C-4045-8DA8-853987CE7D4E}" presName="parTxOnlySpace" presStyleCnt="0"/>
      <dgm:spPr/>
    </dgm:pt>
    <dgm:pt modelId="{EFE1F312-5026-4483-9EF1-4EBB3F72AAA9}" type="pres">
      <dgm:prSet presAssocID="{9CC8E4E9-24D4-4C14-89C1-B05405D506A6}" presName="parTxOnly" presStyleLbl="node1" presStyleIdx="6" presStyleCnt="7" custScaleX="146412" custScaleY="17715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4302017-91E6-4B82-BF66-3D395110BD2E}" type="presOf" srcId="{C06B9808-C625-44EE-A8F4-BA1A191460DF}" destId="{C3170CB7-91A3-48B9-B23B-6F4D56DADD20}" srcOrd="0" destOrd="0" presId="urn:microsoft.com/office/officeart/2005/8/layout/chevron1"/>
    <dgm:cxn modelId="{B8B08181-0FE7-4986-855F-0CCFE337762D}" srcId="{5FE4F1CD-E62C-418C-83AC-44C2DBF9D380}" destId="{C06B9808-C625-44EE-A8F4-BA1A191460DF}" srcOrd="1" destOrd="0" parTransId="{B36F39BA-31E4-4EA3-8841-D9AE944B70D7}" sibTransId="{3CC55600-41BB-4F6C-86F4-41428D4C41DD}"/>
    <dgm:cxn modelId="{D4129278-F131-4028-B7FB-88B5BF9D4C62}" type="presOf" srcId="{5FE4F1CD-E62C-418C-83AC-44C2DBF9D380}" destId="{081F22F3-23B1-400D-9756-7F0BE95A41E0}" srcOrd="0" destOrd="0" presId="urn:microsoft.com/office/officeart/2005/8/layout/chevron1"/>
    <dgm:cxn modelId="{0A45A310-9E4C-4506-8BF0-2C56DD7D0CFD}" type="presOf" srcId="{DE4B6AA2-54F4-40E7-8643-DD7B62C8A09C}" destId="{EA17F2A8-08D1-4117-897C-4CF0F0C96ADE}" srcOrd="0" destOrd="0" presId="urn:microsoft.com/office/officeart/2005/8/layout/chevron1"/>
    <dgm:cxn modelId="{F7257A6E-1A48-46B1-AD3C-559E0A3D39A5}" type="presOf" srcId="{FA9C7208-D257-4886-A2EA-CDDED198E618}" destId="{7C420705-B734-4322-BE77-01B6412A1688}" srcOrd="0" destOrd="0" presId="urn:microsoft.com/office/officeart/2005/8/layout/chevron1"/>
    <dgm:cxn modelId="{1612ADFD-C183-4087-AF65-B1C229A0B156}" srcId="{5FE4F1CD-E62C-418C-83AC-44C2DBF9D380}" destId="{9CC8E4E9-24D4-4C14-89C1-B05405D506A6}" srcOrd="6" destOrd="0" parTransId="{5DCE4D85-7FE7-4D77-A468-33A7365138C2}" sibTransId="{56819319-56CA-47CD-91EE-B180798C828C}"/>
    <dgm:cxn modelId="{2DB92C71-4350-4895-A6EA-005AF965D4DB}" srcId="{5FE4F1CD-E62C-418C-83AC-44C2DBF9D380}" destId="{DE4B6AA2-54F4-40E7-8643-DD7B62C8A09C}" srcOrd="3" destOrd="0" parTransId="{0DE06A68-36D2-461B-BADD-2FDA563A4E55}" sibTransId="{2E679389-F721-4D30-A85E-602825085A2B}"/>
    <dgm:cxn modelId="{459706C2-8A9C-447B-9545-95F6821F4E67}" srcId="{5FE4F1CD-E62C-418C-83AC-44C2DBF9D380}" destId="{70A22A45-D009-4B2A-BAAD-F4D128429912}" srcOrd="5" destOrd="0" parTransId="{0A64CF22-F3ED-4CBB-B8C4-C9B222FF571D}" sibTransId="{065328B4-5C7C-4045-8DA8-853987CE7D4E}"/>
    <dgm:cxn modelId="{789F56D6-3E47-4DFA-A9AA-CDBFA53D9FBD}" srcId="{5FE4F1CD-E62C-418C-83AC-44C2DBF9D380}" destId="{060ABF9C-4DBA-4FF3-95D0-1980E8E6E589}" srcOrd="4" destOrd="0" parTransId="{DC0A2EB1-467A-459C-8A4B-FA917E918876}" sibTransId="{B5EC2AC7-35B0-49AC-9A71-40983A8AFA21}"/>
    <dgm:cxn modelId="{D4558562-2507-4112-A380-CE788D69AD71}" srcId="{5FE4F1CD-E62C-418C-83AC-44C2DBF9D380}" destId="{FA9C7208-D257-4886-A2EA-CDDED198E618}" srcOrd="2" destOrd="0" parTransId="{221DAB28-5694-44D8-8A30-F0130062C067}" sibTransId="{211ECA8E-7DC0-4F94-88DE-348EF65496A9}"/>
    <dgm:cxn modelId="{8DF209CD-E387-47BA-A0D6-B2CDC28B7FFE}" srcId="{5FE4F1CD-E62C-418C-83AC-44C2DBF9D380}" destId="{2A796239-5487-4427-8BD1-724604D5A0FC}" srcOrd="0" destOrd="0" parTransId="{25D7B625-80E7-472A-AFA8-637C86BBB307}" sibTransId="{49DF910E-9400-41E8-BFA7-1D0F31CC6520}"/>
    <dgm:cxn modelId="{45903240-380B-45C8-95D2-6EBF848291B6}" type="presOf" srcId="{9CC8E4E9-24D4-4C14-89C1-B05405D506A6}" destId="{EFE1F312-5026-4483-9EF1-4EBB3F72AAA9}" srcOrd="0" destOrd="0" presId="urn:microsoft.com/office/officeart/2005/8/layout/chevron1"/>
    <dgm:cxn modelId="{163632B2-6E9A-463E-9E5D-16EDBA5C7EA5}" type="presOf" srcId="{70A22A45-D009-4B2A-BAAD-F4D128429912}" destId="{79568C7B-2E97-4751-B1F7-4D65A3FF16DF}" srcOrd="0" destOrd="0" presId="urn:microsoft.com/office/officeart/2005/8/layout/chevron1"/>
    <dgm:cxn modelId="{C65ABCD9-1EFB-4D06-A20C-C3665196A01F}" type="presOf" srcId="{2A796239-5487-4427-8BD1-724604D5A0FC}" destId="{B7FD5E24-4CD8-48D6-A939-7C29DB4A5156}" srcOrd="0" destOrd="0" presId="urn:microsoft.com/office/officeart/2005/8/layout/chevron1"/>
    <dgm:cxn modelId="{9E514904-74B3-45B0-A5F3-61A742D8D25B}" type="presOf" srcId="{060ABF9C-4DBA-4FF3-95D0-1980E8E6E589}" destId="{573A21F4-699D-4CDF-9026-25DF70C68CDD}" srcOrd="0" destOrd="0" presId="urn:microsoft.com/office/officeart/2005/8/layout/chevron1"/>
    <dgm:cxn modelId="{C16A36AC-6FEA-4999-A3CF-80C127EF8544}" type="presParOf" srcId="{081F22F3-23B1-400D-9756-7F0BE95A41E0}" destId="{B7FD5E24-4CD8-48D6-A939-7C29DB4A5156}" srcOrd="0" destOrd="0" presId="urn:microsoft.com/office/officeart/2005/8/layout/chevron1"/>
    <dgm:cxn modelId="{FA88D469-0308-4D7C-BCAB-1A774D2CD44B}" type="presParOf" srcId="{081F22F3-23B1-400D-9756-7F0BE95A41E0}" destId="{CD6789D0-D4B6-4795-988A-379BF0F12A46}" srcOrd="1" destOrd="0" presId="urn:microsoft.com/office/officeart/2005/8/layout/chevron1"/>
    <dgm:cxn modelId="{C56AC66B-4694-4878-8E71-E4024365C91B}" type="presParOf" srcId="{081F22F3-23B1-400D-9756-7F0BE95A41E0}" destId="{C3170CB7-91A3-48B9-B23B-6F4D56DADD20}" srcOrd="2" destOrd="0" presId="urn:microsoft.com/office/officeart/2005/8/layout/chevron1"/>
    <dgm:cxn modelId="{AFCC6B2B-C921-423D-9ECD-2EF3A5A85B0E}" type="presParOf" srcId="{081F22F3-23B1-400D-9756-7F0BE95A41E0}" destId="{E457C86C-903B-4B7B-AF49-CD69D900DB7D}" srcOrd="3" destOrd="0" presId="urn:microsoft.com/office/officeart/2005/8/layout/chevron1"/>
    <dgm:cxn modelId="{50D353C4-F2E5-4538-AAF9-7E423FED3370}" type="presParOf" srcId="{081F22F3-23B1-400D-9756-7F0BE95A41E0}" destId="{7C420705-B734-4322-BE77-01B6412A1688}" srcOrd="4" destOrd="0" presId="urn:microsoft.com/office/officeart/2005/8/layout/chevron1"/>
    <dgm:cxn modelId="{40FD0D84-B607-4315-BC0E-6F603AD2CDB9}" type="presParOf" srcId="{081F22F3-23B1-400D-9756-7F0BE95A41E0}" destId="{68796A84-268D-4749-BBAA-87B679768A31}" srcOrd="5" destOrd="0" presId="urn:microsoft.com/office/officeart/2005/8/layout/chevron1"/>
    <dgm:cxn modelId="{74CEE0ED-63D1-4BEC-A5C6-2DEA5BBE642B}" type="presParOf" srcId="{081F22F3-23B1-400D-9756-7F0BE95A41E0}" destId="{EA17F2A8-08D1-4117-897C-4CF0F0C96ADE}" srcOrd="6" destOrd="0" presId="urn:microsoft.com/office/officeart/2005/8/layout/chevron1"/>
    <dgm:cxn modelId="{43913105-CEA0-46F0-8017-194BD95F88A4}" type="presParOf" srcId="{081F22F3-23B1-400D-9756-7F0BE95A41E0}" destId="{5410CBC5-2C8E-48FA-933A-CD5599B0B37E}" srcOrd="7" destOrd="0" presId="urn:microsoft.com/office/officeart/2005/8/layout/chevron1"/>
    <dgm:cxn modelId="{87703EAB-F47D-4961-90D1-09D6C3E5EDAC}" type="presParOf" srcId="{081F22F3-23B1-400D-9756-7F0BE95A41E0}" destId="{573A21F4-699D-4CDF-9026-25DF70C68CDD}" srcOrd="8" destOrd="0" presId="urn:microsoft.com/office/officeart/2005/8/layout/chevron1"/>
    <dgm:cxn modelId="{F4FA813D-329D-430B-80E0-5ADF2D7B4561}" type="presParOf" srcId="{081F22F3-23B1-400D-9756-7F0BE95A41E0}" destId="{03EE56BE-0AD3-41E9-BEA5-8DD70C354C30}" srcOrd="9" destOrd="0" presId="urn:microsoft.com/office/officeart/2005/8/layout/chevron1"/>
    <dgm:cxn modelId="{65CAC9FB-BD24-4E50-A674-1B102D6B6DE5}" type="presParOf" srcId="{081F22F3-23B1-400D-9756-7F0BE95A41E0}" destId="{79568C7B-2E97-4751-B1F7-4D65A3FF16DF}" srcOrd="10" destOrd="0" presId="urn:microsoft.com/office/officeart/2005/8/layout/chevron1"/>
    <dgm:cxn modelId="{7E1B15C4-9F14-4B9E-96C5-9603AA83105A}" type="presParOf" srcId="{081F22F3-23B1-400D-9756-7F0BE95A41E0}" destId="{822F7869-96BC-403B-80FC-7DDDD55089D0}" srcOrd="11" destOrd="0" presId="urn:microsoft.com/office/officeart/2005/8/layout/chevron1"/>
    <dgm:cxn modelId="{D5CFF33C-D8A7-4EA4-A30D-C00ABD59DA4F}" type="presParOf" srcId="{081F22F3-23B1-400D-9756-7F0BE95A41E0}" destId="{EFE1F312-5026-4483-9EF1-4EBB3F72AAA9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B25899-F0A7-4D84-AD12-AF98EF1DDF6A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9CBF879-7898-4220-9361-6A9B1B72C399}">
      <dgm:prSet phldrT="[Texto]"/>
      <dgm:spPr/>
      <dgm:t>
        <a:bodyPr/>
        <a:lstStyle/>
        <a:p>
          <a:r>
            <a:rPr lang="en-US" noProof="0" dirty="0" smtClean="0">
              <a:latin typeface="Adobe Gothic Std B" panose="020B0800000000000000" pitchFamily="34" charset="-128"/>
              <a:ea typeface="Adobe Gothic Std B" panose="020B0800000000000000" pitchFamily="34" charset="-128"/>
            </a:rPr>
            <a:t>#Event</a:t>
          </a:r>
          <a:endParaRPr lang="en-US" noProof="0" dirty="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C711B9DF-5D13-41F4-8283-4825DF5D5668}" type="parTrans" cxnId="{29824C54-5ABC-4FA6-9A60-5621A2327612}">
      <dgm:prSet/>
      <dgm:spPr/>
      <dgm:t>
        <a:bodyPr/>
        <a:lstStyle/>
        <a:p>
          <a:endParaRPr lang="en-US" noProof="0" dirty="0"/>
        </a:p>
      </dgm:t>
    </dgm:pt>
    <dgm:pt modelId="{918570B5-0681-4F16-B30D-77C1DABC7011}" type="sibTrans" cxnId="{29824C54-5ABC-4FA6-9A60-5621A2327612}">
      <dgm:prSet/>
      <dgm:spPr/>
      <dgm:t>
        <a:bodyPr/>
        <a:lstStyle/>
        <a:p>
          <a:endParaRPr lang="en-US" noProof="0" dirty="0"/>
        </a:p>
      </dgm:t>
    </dgm:pt>
    <dgm:pt modelId="{F4D4AB7D-67BD-47E3-8F77-E68E642B0188}">
      <dgm:prSet phldrT="[Texto]"/>
      <dgm:spPr/>
      <dgm:t>
        <a:bodyPr/>
        <a:lstStyle/>
        <a:p>
          <a:r>
            <a:rPr lang="en-US" noProof="0" dirty="0" smtClean="0">
              <a:latin typeface="Adobe Gothic Std B" panose="020B0800000000000000" pitchFamily="34" charset="-128"/>
              <a:ea typeface="Adobe Gothic Std B" panose="020B0800000000000000" pitchFamily="34" charset="-128"/>
            </a:rPr>
            <a:t>#Event</a:t>
          </a:r>
          <a:endParaRPr lang="en-US" noProof="0" dirty="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FF4151D5-682B-4742-A7D2-AC7C3A864173}" type="parTrans" cxnId="{8A9D2CD5-95AF-486F-9FF8-B56BCDCEBBAE}">
      <dgm:prSet/>
      <dgm:spPr/>
      <dgm:t>
        <a:bodyPr/>
        <a:lstStyle/>
        <a:p>
          <a:endParaRPr lang="en-US" noProof="0" dirty="0"/>
        </a:p>
      </dgm:t>
    </dgm:pt>
    <dgm:pt modelId="{5565F037-74E6-4D80-941E-0C533D2F5289}" type="sibTrans" cxnId="{8A9D2CD5-95AF-486F-9FF8-B56BCDCEBBAE}">
      <dgm:prSet/>
      <dgm:spPr/>
      <dgm:t>
        <a:bodyPr/>
        <a:lstStyle/>
        <a:p>
          <a:endParaRPr lang="en-US" noProof="0" dirty="0"/>
        </a:p>
      </dgm:t>
    </dgm:pt>
    <dgm:pt modelId="{D4E654A7-E9C6-4B0C-8262-A88AF1823DA7}">
      <dgm:prSet phldrT="[Texto]"/>
      <dgm:spPr/>
      <dgm:t>
        <a:bodyPr/>
        <a:lstStyle/>
        <a:p>
          <a:r>
            <a:rPr lang="en-US" noProof="0" dirty="0" smtClean="0">
              <a:latin typeface="Adobe Gothic Std B" panose="020B0800000000000000" pitchFamily="34" charset="-128"/>
              <a:ea typeface="Adobe Gothic Std B" panose="020B0800000000000000" pitchFamily="34" charset="-128"/>
            </a:rPr>
            <a:t>#Event</a:t>
          </a:r>
          <a:endParaRPr lang="en-US" noProof="0" dirty="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7CDBE272-79CB-46FB-8B8F-EF954FBD5C1A}" type="parTrans" cxnId="{06B4FD19-7C31-4F07-8FFB-2082F3CEE7ED}">
      <dgm:prSet/>
      <dgm:spPr/>
      <dgm:t>
        <a:bodyPr/>
        <a:lstStyle/>
        <a:p>
          <a:endParaRPr lang="en-US" noProof="0" dirty="0"/>
        </a:p>
      </dgm:t>
    </dgm:pt>
    <dgm:pt modelId="{0B525C56-403D-4D9D-8DF5-A59DCD0DC4DB}" type="sibTrans" cxnId="{06B4FD19-7C31-4F07-8FFB-2082F3CEE7ED}">
      <dgm:prSet/>
      <dgm:spPr/>
      <dgm:t>
        <a:bodyPr/>
        <a:lstStyle/>
        <a:p>
          <a:endParaRPr lang="en-US" noProof="0" dirty="0"/>
        </a:p>
      </dgm:t>
    </dgm:pt>
    <dgm:pt modelId="{B2592F4E-4461-447A-9ABB-90008698CA28}">
      <dgm:prSet phldrT="[Texto]"/>
      <dgm:spPr/>
      <dgm:t>
        <a:bodyPr/>
        <a:lstStyle/>
        <a:p>
          <a:r>
            <a:rPr lang="en-US" noProof="0" dirty="0" smtClean="0">
              <a:latin typeface="Adobe Gothic Std B" panose="020B0800000000000000" pitchFamily="34" charset="-128"/>
              <a:ea typeface="Adobe Gothic Std B" panose="020B0800000000000000" pitchFamily="34" charset="-128"/>
            </a:rPr>
            <a:t>Context</a:t>
          </a:r>
          <a:endParaRPr lang="en-US" noProof="0" dirty="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gm:t>
    </dgm:pt>
    <dgm:pt modelId="{1FCBCB6C-B342-41C8-8045-40BFFC1AF833}" type="parTrans" cxnId="{AFC2FCE9-CCC7-4C55-8A51-8AF5877A2099}">
      <dgm:prSet/>
      <dgm:spPr/>
      <dgm:t>
        <a:bodyPr/>
        <a:lstStyle/>
        <a:p>
          <a:endParaRPr lang="en-US" noProof="0" dirty="0"/>
        </a:p>
      </dgm:t>
    </dgm:pt>
    <dgm:pt modelId="{3339DA96-2B32-4EE4-B153-499B624E9141}" type="sibTrans" cxnId="{AFC2FCE9-CCC7-4C55-8A51-8AF5877A2099}">
      <dgm:prSet/>
      <dgm:spPr/>
      <dgm:t>
        <a:bodyPr/>
        <a:lstStyle/>
        <a:p>
          <a:endParaRPr lang="en-US" noProof="0" dirty="0"/>
        </a:p>
      </dgm:t>
    </dgm:pt>
    <dgm:pt modelId="{66F3E62A-1409-4A2F-8E6C-84CE2DCD1964}" type="pres">
      <dgm:prSet presAssocID="{A8B25899-F0A7-4D84-AD12-AF98EF1DDF6A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856D342-1E7E-40A5-883D-CA66D46E76CD}" type="pres">
      <dgm:prSet presAssocID="{A8B25899-F0A7-4D84-AD12-AF98EF1DDF6A}" presName="ellipse" presStyleLbl="trBgShp" presStyleIdx="0" presStyleCnt="1"/>
      <dgm:spPr/>
    </dgm:pt>
    <dgm:pt modelId="{E931C205-4B78-4A4E-85C3-3CF5F5955319}" type="pres">
      <dgm:prSet presAssocID="{A8B25899-F0A7-4D84-AD12-AF98EF1DDF6A}" presName="arrow1" presStyleLbl="fgShp" presStyleIdx="0" presStyleCnt="1"/>
      <dgm:spPr/>
    </dgm:pt>
    <dgm:pt modelId="{8FD5D4BC-A11D-4BA5-9DF3-EEE3E36C90C9}" type="pres">
      <dgm:prSet presAssocID="{A8B25899-F0A7-4D84-AD12-AF98EF1DDF6A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928A8D3-4B76-4E40-A57D-474D1AA1ADBB}" type="pres">
      <dgm:prSet presAssocID="{F4D4AB7D-67BD-47E3-8F77-E68E642B018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441498F-87C9-448C-917B-F1BA38DA72B2}" type="pres">
      <dgm:prSet presAssocID="{D4E654A7-E9C6-4B0C-8262-A88AF1823DA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E0CB20A-4BAD-4C2D-9AD8-D3E17454EB8B}" type="pres">
      <dgm:prSet presAssocID="{B2592F4E-4461-447A-9ABB-90008698CA28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5A3DE3-76AE-410D-833F-49BB6B112EF6}" type="pres">
      <dgm:prSet presAssocID="{A8B25899-F0A7-4D84-AD12-AF98EF1DDF6A}" presName="funnel" presStyleLbl="trAlignAcc1" presStyleIdx="0" presStyleCnt="1"/>
      <dgm:spPr/>
      <dgm:t>
        <a:bodyPr/>
        <a:lstStyle/>
        <a:p>
          <a:endParaRPr lang="es-ES"/>
        </a:p>
      </dgm:t>
    </dgm:pt>
  </dgm:ptLst>
  <dgm:cxnLst>
    <dgm:cxn modelId="{B9E5D411-E6E8-4F9B-8928-4F83B42AE67E}" type="presOf" srcId="{B2592F4E-4461-447A-9ABB-90008698CA28}" destId="{8FD5D4BC-A11D-4BA5-9DF3-EEE3E36C90C9}" srcOrd="0" destOrd="0" presId="urn:microsoft.com/office/officeart/2005/8/layout/funnel1"/>
    <dgm:cxn modelId="{29824C54-5ABC-4FA6-9A60-5621A2327612}" srcId="{A8B25899-F0A7-4D84-AD12-AF98EF1DDF6A}" destId="{09CBF879-7898-4220-9361-6A9B1B72C399}" srcOrd="0" destOrd="0" parTransId="{C711B9DF-5D13-41F4-8283-4825DF5D5668}" sibTransId="{918570B5-0681-4F16-B30D-77C1DABC7011}"/>
    <dgm:cxn modelId="{8A9D2CD5-95AF-486F-9FF8-B56BCDCEBBAE}" srcId="{A8B25899-F0A7-4D84-AD12-AF98EF1DDF6A}" destId="{F4D4AB7D-67BD-47E3-8F77-E68E642B0188}" srcOrd="1" destOrd="0" parTransId="{FF4151D5-682B-4742-A7D2-AC7C3A864173}" sibTransId="{5565F037-74E6-4D80-941E-0C533D2F5289}"/>
    <dgm:cxn modelId="{DDDEC481-EEEB-4F45-8216-F163742DAC76}" type="presOf" srcId="{F4D4AB7D-67BD-47E3-8F77-E68E642B0188}" destId="{6441498F-87C9-448C-917B-F1BA38DA72B2}" srcOrd="0" destOrd="0" presId="urn:microsoft.com/office/officeart/2005/8/layout/funnel1"/>
    <dgm:cxn modelId="{AFC2FCE9-CCC7-4C55-8A51-8AF5877A2099}" srcId="{A8B25899-F0A7-4D84-AD12-AF98EF1DDF6A}" destId="{B2592F4E-4461-447A-9ABB-90008698CA28}" srcOrd="3" destOrd="0" parTransId="{1FCBCB6C-B342-41C8-8045-40BFFC1AF833}" sibTransId="{3339DA96-2B32-4EE4-B153-499B624E9141}"/>
    <dgm:cxn modelId="{06B4FD19-7C31-4F07-8FFB-2082F3CEE7ED}" srcId="{A8B25899-F0A7-4D84-AD12-AF98EF1DDF6A}" destId="{D4E654A7-E9C6-4B0C-8262-A88AF1823DA7}" srcOrd="2" destOrd="0" parTransId="{7CDBE272-79CB-46FB-8B8F-EF954FBD5C1A}" sibTransId="{0B525C56-403D-4D9D-8DF5-A59DCD0DC4DB}"/>
    <dgm:cxn modelId="{67065E86-FDE2-4A73-A5F9-00FBD373487F}" type="presOf" srcId="{09CBF879-7898-4220-9361-6A9B1B72C399}" destId="{7E0CB20A-4BAD-4C2D-9AD8-D3E17454EB8B}" srcOrd="0" destOrd="0" presId="urn:microsoft.com/office/officeart/2005/8/layout/funnel1"/>
    <dgm:cxn modelId="{A122495B-CC49-4528-8AAF-EF9615A663D9}" type="presOf" srcId="{D4E654A7-E9C6-4B0C-8262-A88AF1823DA7}" destId="{1928A8D3-4B76-4E40-A57D-474D1AA1ADBB}" srcOrd="0" destOrd="0" presId="urn:microsoft.com/office/officeart/2005/8/layout/funnel1"/>
    <dgm:cxn modelId="{35F01C61-C4DF-4E1A-963A-C21F2137BEB0}" type="presOf" srcId="{A8B25899-F0A7-4D84-AD12-AF98EF1DDF6A}" destId="{66F3E62A-1409-4A2F-8E6C-84CE2DCD1964}" srcOrd="0" destOrd="0" presId="urn:microsoft.com/office/officeart/2005/8/layout/funnel1"/>
    <dgm:cxn modelId="{E4C8C730-93FC-423B-8067-67766155A5F2}" type="presParOf" srcId="{66F3E62A-1409-4A2F-8E6C-84CE2DCD1964}" destId="{9856D342-1E7E-40A5-883D-CA66D46E76CD}" srcOrd="0" destOrd="0" presId="urn:microsoft.com/office/officeart/2005/8/layout/funnel1"/>
    <dgm:cxn modelId="{61B0BE66-ECE1-47A3-942A-CD0C49312C26}" type="presParOf" srcId="{66F3E62A-1409-4A2F-8E6C-84CE2DCD1964}" destId="{E931C205-4B78-4A4E-85C3-3CF5F5955319}" srcOrd="1" destOrd="0" presId="urn:microsoft.com/office/officeart/2005/8/layout/funnel1"/>
    <dgm:cxn modelId="{E8ADC2E9-EE45-4D4C-97B0-31727F003BB2}" type="presParOf" srcId="{66F3E62A-1409-4A2F-8E6C-84CE2DCD1964}" destId="{8FD5D4BC-A11D-4BA5-9DF3-EEE3E36C90C9}" srcOrd="2" destOrd="0" presId="urn:microsoft.com/office/officeart/2005/8/layout/funnel1"/>
    <dgm:cxn modelId="{CD624B70-5C32-453D-95D9-791BB9A6A036}" type="presParOf" srcId="{66F3E62A-1409-4A2F-8E6C-84CE2DCD1964}" destId="{1928A8D3-4B76-4E40-A57D-474D1AA1ADBB}" srcOrd="3" destOrd="0" presId="urn:microsoft.com/office/officeart/2005/8/layout/funnel1"/>
    <dgm:cxn modelId="{F3DE7F6A-D4FD-4A1B-A406-866989B8620F}" type="presParOf" srcId="{66F3E62A-1409-4A2F-8E6C-84CE2DCD1964}" destId="{6441498F-87C9-448C-917B-F1BA38DA72B2}" srcOrd="4" destOrd="0" presId="urn:microsoft.com/office/officeart/2005/8/layout/funnel1"/>
    <dgm:cxn modelId="{8D653779-9918-4085-9154-2BD6195D24F6}" type="presParOf" srcId="{66F3E62A-1409-4A2F-8E6C-84CE2DCD1964}" destId="{7E0CB20A-4BAD-4C2D-9AD8-D3E17454EB8B}" srcOrd="5" destOrd="0" presId="urn:microsoft.com/office/officeart/2005/8/layout/funnel1"/>
    <dgm:cxn modelId="{6AF1855D-59C9-4909-8841-EFB68A3A69B4}" type="presParOf" srcId="{66F3E62A-1409-4A2F-8E6C-84CE2DCD1964}" destId="{BA5A3DE3-76AE-410D-833F-49BB6B112EF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D5E24-4CD8-48D6-A939-7C29DB4A5156}">
      <dsp:nvSpPr>
        <dsp:cNvPr id="0" name=""/>
        <dsp:cNvSpPr/>
      </dsp:nvSpPr>
      <dsp:spPr>
        <a:xfrm>
          <a:off x="95" y="2380820"/>
          <a:ext cx="1767227" cy="85532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err="1" smtClean="0"/>
            <a:t>Jan</a:t>
          </a:r>
          <a:endParaRPr lang="es-ES" sz="3200" kern="1200" dirty="0"/>
        </a:p>
      </dsp:txBody>
      <dsp:txXfrm>
        <a:off x="427758" y="2380820"/>
        <a:ext cx="911902" cy="855325"/>
      </dsp:txXfrm>
    </dsp:sp>
    <dsp:sp modelId="{C3170CB7-91A3-48B9-B23B-6F4D56DADD20}">
      <dsp:nvSpPr>
        <dsp:cNvPr id="0" name=""/>
        <dsp:cNvSpPr/>
      </dsp:nvSpPr>
      <dsp:spPr>
        <a:xfrm>
          <a:off x="1646620" y="2380820"/>
          <a:ext cx="1767227" cy="85532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100" kern="1200" dirty="0" smtClean="0"/>
            <a:t>Feb</a:t>
          </a:r>
          <a:endParaRPr lang="es-ES" sz="3100" kern="1200" dirty="0"/>
        </a:p>
      </dsp:txBody>
      <dsp:txXfrm>
        <a:off x="2074283" y="2380820"/>
        <a:ext cx="911902" cy="855325"/>
      </dsp:txXfrm>
    </dsp:sp>
    <dsp:sp modelId="{7C420705-B734-4322-BE77-01B6412A1688}">
      <dsp:nvSpPr>
        <dsp:cNvPr id="0" name=""/>
        <dsp:cNvSpPr/>
      </dsp:nvSpPr>
      <dsp:spPr>
        <a:xfrm>
          <a:off x="3293145" y="2380820"/>
          <a:ext cx="1767227" cy="85532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Mar</a:t>
          </a:r>
          <a:endParaRPr lang="es-ES" sz="3000" kern="1200" dirty="0"/>
        </a:p>
      </dsp:txBody>
      <dsp:txXfrm>
        <a:off x="3720808" y="2380820"/>
        <a:ext cx="911902" cy="855325"/>
      </dsp:txXfrm>
    </dsp:sp>
    <dsp:sp modelId="{EA17F2A8-08D1-4117-897C-4CF0F0C96ADE}">
      <dsp:nvSpPr>
        <dsp:cNvPr id="0" name=""/>
        <dsp:cNvSpPr/>
      </dsp:nvSpPr>
      <dsp:spPr>
        <a:xfrm>
          <a:off x="4939670" y="2380820"/>
          <a:ext cx="1767227" cy="85532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Jun</a:t>
          </a:r>
          <a:endParaRPr lang="es-ES" sz="2900" kern="1200" dirty="0"/>
        </a:p>
      </dsp:txBody>
      <dsp:txXfrm>
        <a:off x="5367333" y="2380820"/>
        <a:ext cx="911902" cy="855325"/>
      </dsp:txXfrm>
    </dsp:sp>
    <dsp:sp modelId="{573A21F4-699D-4CDF-9026-25DF70C68CDD}">
      <dsp:nvSpPr>
        <dsp:cNvPr id="0" name=""/>
        <dsp:cNvSpPr/>
      </dsp:nvSpPr>
      <dsp:spPr>
        <a:xfrm>
          <a:off x="6586195" y="2380820"/>
          <a:ext cx="1767227" cy="85532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Jul</a:t>
          </a:r>
          <a:endParaRPr lang="es-ES" sz="2900" kern="1200" dirty="0"/>
        </a:p>
      </dsp:txBody>
      <dsp:txXfrm>
        <a:off x="7013858" y="2380820"/>
        <a:ext cx="911902" cy="855325"/>
      </dsp:txXfrm>
    </dsp:sp>
    <dsp:sp modelId="{79568C7B-2E97-4751-B1F7-4D65A3FF16DF}">
      <dsp:nvSpPr>
        <dsp:cNvPr id="0" name=""/>
        <dsp:cNvSpPr/>
      </dsp:nvSpPr>
      <dsp:spPr>
        <a:xfrm>
          <a:off x="8232720" y="2380820"/>
          <a:ext cx="1767227" cy="85532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Sept</a:t>
          </a:r>
          <a:endParaRPr lang="es-ES" sz="2900" kern="1200" dirty="0"/>
        </a:p>
      </dsp:txBody>
      <dsp:txXfrm>
        <a:off x="8660383" y="2380820"/>
        <a:ext cx="911902" cy="855325"/>
      </dsp:txXfrm>
    </dsp:sp>
    <dsp:sp modelId="{EFE1F312-5026-4483-9EF1-4EBB3F72AAA9}">
      <dsp:nvSpPr>
        <dsp:cNvPr id="0" name=""/>
        <dsp:cNvSpPr/>
      </dsp:nvSpPr>
      <dsp:spPr>
        <a:xfrm>
          <a:off x="9879244" y="2380820"/>
          <a:ext cx="1767227" cy="85532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Oct</a:t>
          </a:r>
          <a:endParaRPr lang="es-ES" sz="2900" kern="1200" dirty="0"/>
        </a:p>
      </dsp:txBody>
      <dsp:txXfrm>
        <a:off x="10306907" y="2380820"/>
        <a:ext cx="911902" cy="855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D342-1E7E-40A5-883D-CA66D46E76CD}">
      <dsp:nvSpPr>
        <dsp:cNvPr id="0" name=""/>
        <dsp:cNvSpPr/>
      </dsp:nvSpPr>
      <dsp:spPr>
        <a:xfrm>
          <a:off x="708177" y="447757"/>
          <a:ext cx="2587958" cy="89876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1C205-4B78-4A4E-85C3-3CF5F5955319}">
      <dsp:nvSpPr>
        <dsp:cNvPr id="0" name=""/>
        <dsp:cNvSpPr/>
      </dsp:nvSpPr>
      <dsp:spPr>
        <a:xfrm>
          <a:off x="1755398" y="2648525"/>
          <a:ext cx="501542" cy="32098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5D4BC-A11D-4BA5-9DF3-EEE3E36C90C9}">
      <dsp:nvSpPr>
        <dsp:cNvPr id="0" name=""/>
        <dsp:cNvSpPr/>
      </dsp:nvSpPr>
      <dsp:spPr>
        <a:xfrm>
          <a:off x="802467" y="2905315"/>
          <a:ext cx="2407403" cy="60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>
              <a:latin typeface="Adobe Gothic Std B" panose="020B0800000000000000" pitchFamily="34" charset="-128"/>
              <a:ea typeface="Adobe Gothic Std B" panose="020B0800000000000000" pitchFamily="34" charset="-128"/>
            </a:rPr>
            <a:t>Context</a:t>
          </a:r>
          <a:endParaRPr lang="en-US" sz="1800" kern="1200" noProof="0" dirty="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sp:txBody>
      <dsp:txXfrm>
        <a:off x="802467" y="2905315"/>
        <a:ext cx="2407403" cy="601850"/>
      </dsp:txXfrm>
    </dsp:sp>
    <dsp:sp modelId="{1928A8D3-4B76-4E40-A57D-474D1AA1ADBB}">
      <dsp:nvSpPr>
        <dsp:cNvPr id="0" name=""/>
        <dsp:cNvSpPr/>
      </dsp:nvSpPr>
      <dsp:spPr>
        <a:xfrm>
          <a:off x="1649071" y="1415934"/>
          <a:ext cx="902776" cy="902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Adobe Gothic Std B" panose="020B0800000000000000" pitchFamily="34" charset="-128"/>
              <a:ea typeface="Adobe Gothic Std B" panose="020B0800000000000000" pitchFamily="34" charset="-128"/>
            </a:rPr>
            <a:t>#Event</a:t>
          </a:r>
          <a:endParaRPr lang="en-US" sz="1400" kern="1200" noProof="0" dirty="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sp:txBody>
      <dsp:txXfrm>
        <a:off x="1781279" y="1548142"/>
        <a:ext cx="638360" cy="638360"/>
      </dsp:txXfrm>
    </dsp:sp>
    <dsp:sp modelId="{6441498F-87C9-448C-917B-F1BA38DA72B2}">
      <dsp:nvSpPr>
        <dsp:cNvPr id="0" name=""/>
        <dsp:cNvSpPr/>
      </dsp:nvSpPr>
      <dsp:spPr>
        <a:xfrm>
          <a:off x="1003084" y="738651"/>
          <a:ext cx="902776" cy="902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Adobe Gothic Std B" panose="020B0800000000000000" pitchFamily="34" charset="-128"/>
              <a:ea typeface="Adobe Gothic Std B" panose="020B0800000000000000" pitchFamily="34" charset="-128"/>
            </a:rPr>
            <a:t>#Event</a:t>
          </a:r>
          <a:endParaRPr lang="en-US" sz="1400" kern="1200" noProof="0" dirty="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sp:txBody>
      <dsp:txXfrm>
        <a:off x="1135292" y="870859"/>
        <a:ext cx="638360" cy="638360"/>
      </dsp:txXfrm>
    </dsp:sp>
    <dsp:sp modelId="{7E0CB20A-4BAD-4C2D-9AD8-D3E17454EB8B}">
      <dsp:nvSpPr>
        <dsp:cNvPr id="0" name=""/>
        <dsp:cNvSpPr/>
      </dsp:nvSpPr>
      <dsp:spPr>
        <a:xfrm>
          <a:off x="1925922" y="520380"/>
          <a:ext cx="902776" cy="902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>
              <a:latin typeface="Adobe Gothic Std B" panose="020B0800000000000000" pitchFamily="34" charset="-128"/>
              <a:ea typeface="Adobe Gothic Std B" panose="020B0800000000000000" pitchFamily="34" charset="-128"/>
            </a:rPr>
            <a:t>#Event</a:t>
          </a:r>
          <a:endParaRPr lang="en-US" sz="1400" kern="1200" noProof="0" dirty="0">
            <a:latin typeface="Adobe Gothic Std B" panose="020B0800000000000000" pitchFamily="34" charset="-128"/>
            <a:ea typeface="Adobe Gothic Std B" panose="020B0800000000000000" pitchFamily="34" charset="-128"/>
          </a:endParaRPr>
        </a:p>
      </dsp:txBody>
      <dsp:txXfrm>
        <a:off x="2058130" y="652588"/>
        <a:ext cx="638360" cy="638360"/>
      </dsp:txXfrm>
    </dsp:sp>
    <dsp:sp modelId="{BA5A3DE3-76AE-410D-833F-49BB6B112EF6}">
      <dsp:nvSpPr>
        <dsp:cNvPr id="0" name=""/>
        <dsp:cNvSpPr/>
      </dsp:nvSpPr>
      <dsp:spPr>
        <a:xfrm>
          <a:off x="601850" y="337418"/>
          <a:ext cx="2808637" cy="224690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F1AD3-FF89-4519-9380-F2E992D06DE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B622D-7A7D-49DF-8EBC-2C2C0EC9AF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Washington (CNN)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may not know yet which Democrat will compete against President Donald Trump in 2020, but we do know where the candidates will turn up in 2019.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B622D-7A7D-49DF-8EBC-2C2C0EC9AF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52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B622D-7A7D-49DF-8EBC-2C2C0EC9AF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3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395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B622D-7A7D-49DF-8EBC-2C2C0EC9AF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73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12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62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153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745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55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2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443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0B622D-7A7D-49DF-8EBC-2C2C0EC9AF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78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5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1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06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69A4-1B55-4FF0-851F-FD956467A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42008-06E4-44BB-BBFC-4DC4FAF6B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36DAC-CA36-491D-9299-FD6625B9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135C3-BB2D-4137-BC5C-2BFDB7E7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B963-95D1-4878-8B0A-3AEB4406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707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D70B-F82E-47E1-868F-C998240C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20BAB-EF28-4183-A316-0D9E437B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424EB-95BE-479D-AD2D-5861548A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C50CC-A3BA-401B-9440-2BC9E980F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4CE86-5867-49B2-B5E9-68EAE21B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827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04BA-FB27-4E72-B065-D40A6625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0D87A-AED7-482A-980F-36EE57767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C031B-5B6C-4595-BF50-54F67393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F8C3-5216-4783-BEAA-5E380ED89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FACFB-5AC4-4D3E-ADF5-673B021B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078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4B9A-5CF2-4482-BB8B-74B90AA9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1BCD-DADE-43DC-B06D-7F27C9C47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7D23C-7993-45C5-AB67-184CEA903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FDB7D-5874-4C6F-A18A-B0B3FB02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BA114-569E-4777-A690-FB5573D9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7E500-3394-4C2D-9C9F-F559A969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78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CF29-3751-469D-9ACB-DA35839D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F7CBF-B521-49E5-A7E0-47131FAB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B1723-450E-4220-A191-142D244C2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3E0CF-3525-46B0-87F8-59107C2D8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C688F-F845-4E43-8F00-309FA63A1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BFECB6-CDBB-45F6-8FD0-41535F68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94E72-7F8B-4BB6-B40F-0818F24F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98A1C5-6C5F-4030-985B-61245909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163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9899-2132-4F88-945B-4432811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371EBA-B8EC-45CC-9433-FB2E9178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C129-780F-47C0-B9DC-38D05ADD2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C4808-7316-426B-A74D-C292495C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547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AB8F97-E944-4539-B8CE-4412C050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FFF33-73F4-47CD-871D-C42E638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76B0B-3610-4276-81BF-E1402574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86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4B21-2D71-4B65-9E03-993290F6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CB8FB-B81D-4EDD-A5C8-3150CE650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72720-8038-417A-BBC0-B0CA859C1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F466-382E-465B-819A-5BB9B48C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9C7C3-A03A-4C93-820E-4796842BE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0087-2653-4677-B483-6F7132C1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03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66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51A4-DB7E-4745-9600-639A5B94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B35680-EA84-4655-9D82-9080EC076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928A0-20FC-4E4B-BE19-29322CB39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AFEB8-DF15-42F4-B3E8-53EC6E3AE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8F9EF-2128-4D5E-933F-99E506AC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B87D0-3476-4F24-A924-F4726D44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50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1489-50E8-448C-BAC7-265D0B71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B9DC56-5EC6-413F-9E3A-42FD23CD3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99765-6CC2-4664-A5FD-76DF186C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32FE1-C8E1-4AAA-BE4A-8986AADA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2C93D-D6CB-4E85-A6D4-3A95444A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74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A097E6-C910-458B-BAAD-168924A92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DFE0F-9027-437F-8F25-507BEF1A5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58945-AECB-497D-8994-D37F132D6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0D94-8ADC-4CBA-8F47-515E65BE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D1688-285B-402E-A931-F9A06AA9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16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2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7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7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1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0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3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DF6EC-FF7B-4636-85A1-D255C29BCA42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BB257-6A76-466E-B5BF-C93EA554673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0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33C918-2598-400B-A3C9-CDBFA521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6BD5D-6B4A-486A-8FBC-B9D74B93C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7BA77-BBB2-4FAB-9CA0-12DDE5AD0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AADE0-D144-4029-8BDD-94ED11E542B4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2019-06-24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A2FE6-AE72-41EB-8F41-4CA1E7470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29618-95F3-4D13-867D-AEDF57F17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B17F5-4BFD-44EA-A59B-C591880779F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6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25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11" Type="http://schemas.microsoft.com/office/2007/relationships/hdphoto" Target="../media/hdphoto3.wdp"/><Relationship Id="rId5" Type="http://schemas.openxmlformats.org/officeDocument/2006/relationships/image" Target="../media/image38.jpe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microsoft.com/office/2007/relationships/hdphoto" Target="../media/hdphoto3.wdp"/><Relationship Id="rId5" Type="http://schemas.openxmlformats.org/officeDocument/2006/relationships/image" Target="../media/image38.jpeg"/><Relationship Id="rId10" Type="http://schemas.openxmlformats.org/officeDocument/2006/relationships/image" Target="../media/image43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10" Type="http://schemas.openxmlformats.org/officeDocument/2006/relationships/image" Target="../media/image53.png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9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4.wdp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11" Type="http://schemas.microsoft.com/office/2007/relationships/hdphoto" Target="../media/hdphoto5.wdp"/><Relationship Id="rId5" Type="http://schemas.openxmlformats.org/officeDocument/2006/relationships/diagramData" Target="../diagrams/data2.xml"/><Relationship Id="rId10" Type="http://schemas.openxmlformats.org/officeDocument/2006/relationships/image" Target="../media/image55.png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gop deba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4"/>
          <a:stretch/>
        </p:blipFill>
        <p:spPr bwMode="auto">
          <a:xfrm>
            <a:off x="0" y="0"/>
            <a:ext cx="12192000" cy="718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0" y="3842159"/>
            <a:ext cx="12192000" cy="2116183"/>
          </a:xfrm>
          <a:prstGeom prst="rect">
            <a:avLst/>
          </a:prstGeom>
          <a:solidFill>
            <a:schemeClr val="accent1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Advising Political Campaigns</a:t>
            </a:r>
            <a:endParaRPr lang="en-US" sz="4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Picture 4" descr="Resultado de imagen de republican party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1" y="4301155"/>
            <a:ext cx="1379557" cy="11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0" y="618294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Camille </a:t>
            </a:r>
            <a:r>
              <a:rPr lang="es-CO" sz="14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Blain-Coallier</a:t>
            </a:r>
            <a:r>
              <a:rPr lang="es-CO" sz="14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– Alfonso </a:t>
            </a:r>
            <a:r>
              <a:rPr lang="es-CO" sz="14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Bucag</a:t>
            </a:r>
            <a:r>
              <a:rPr lang="es-CO" sz="14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– </a:t>
            </a:r>
            <a:r>
              <a:rPr lang="es-CO" sz="14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Nayla</a:t>
            </a:r>
            <a:r>
              <a:rPr lang="es-CO" sz="14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CO" sz="14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Fakhoury</a:t>
            </a:r>
            <a:r>
              <a:rPr lang="es-CO" sz="14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CO" sz="14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 Juan Pablo García - Rafael Hernández – Irune Maury –  </a:t>
            </a:r>
            <a:r>
              <a:rPr lang="es-CO" sz="14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Demetris</a:t>
            </a:r>
            <a:r>
              <a:rPr lang="es-CO" sz="14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CO" sz="14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Perdikos</a:t>
            </a:r>
            <a:endParaRPr lang="es-CO" sz="1400" dirty="0" smtClean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s-CO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Group</a:t>
            </a:r>
            <a:r>
              <a:rPr lang="es-CO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C</a:t>
            </a:r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59" b="97183" l="10000" r="90000">
                        <a14:foregroundMark x1="39583" y1="57096" x2="69667" y2="56121"/>
                        <a14:foregroundMark x1="82417" y1="65439" x2="77833" y2="56880"/>
                        <a14:foregroundMark x1="36500" y1="42579" x2="76250" y2="44095"/>
                        <a14:foregroundMark x1="38750" y1="84940" x2="39917" y2="60672"/>
                        <a14:foregroundMark x1="82417" y1="68906" x2="81833" y2="635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721" y="4239057"/>
            <a:ext cx="1776155" cy="136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3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2316214" y="1408576"/>
            <a:ext cx="7686286" cy="2460872"/>
            <a:chOff x="1456268" y="1207911"/>
            <a:chExt cx="7191022" cy="2419985"/>
          </a:xfrm>
        </p:grpSpPr>
        <p:sp>
          <p:nvSpPr>
            <p:cNvPr id="7" name="Rectángulo 6"/>
            <p:cNvSpPr/>
            <p:nvPr/>
          </p:nvSpPr>
          <p:spPr>
            <a:xfrm>
              <a:off x="1456268" y="1207911"/>
              <a:ext cx="7191022" cy="2419985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/>
            <a:srcRect b="2224"/>
            <a:stretch/>
          </p:blipFill>
          <p:spPr>
            <a:xfrm>
              <a:off x="1560902" y="1343986"/>
              <a:ext cx="6988409" cy="215435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pic>
      </p:grpSp>
      <p:grpSp>
        <p:nvGrpSpPr>
          <p:cNvPr id="10" name="Grupo 9"/>
          <p:cNvGrpSpPr/>
          <p:nvPr/>
        </p:nvGrpSpPr>
        <p:grpSpPr>
          <a:xfrm>
            <a:off x="2300719" y="4123729"/>
            <a:ext cx="7701781" cy="2426002"/>
            <a:chOff x="3127022" y="3849511"/>
            <a:chExt cx="7625645" cy="2565375"/>
          </a:xfrm>
          <a:solidFill>
            <a:srgbClr val="C00000"/>
          </a:solidFill>
        </p:grpSpPr>
        <p:sp>
          <p:nvSpPr>
            <p:cNvPr id="8" name="Rectángulo 7"/>
            <p:cNvSpPr/>
            <p:nvPr/>
          </p:nvSpPr>
          <p:spPr>
            <a:xfrm>
              <a:off x="3127022" y="3849511"/>
              <a:ext cx="7625645" cy="25653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b="2650"/>
            <a:stretch/>
          </p:blipFill>
          <p:spPr>
            <a:xfrm>
              <a:off x="3253098" y="3980167"/>
              <a:ext cx="7362869" cy="2306536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pic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9" t="21926" r="6962" b="35407"/>
          <a:stretch/>
        </p:blipFill>
        <p:spPr>
          <a:xfrm rot="491545">
            <a:off x="1183193" y="2105690"/>
            <a:ext cx="993596" cy="9602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 r="63844" b="36203"/>
          <a:stretch/>
        </p:blipFill>
        <p:spPr>
          <a:xfrm rot="626499">
            <a:off x="9881919" y="4807772"/>
            <a:ext cx="1420180" cy="943827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11105445" y="269416"/>
            <a:ext cx="816680" cy="816680"/>
            <a:chOff x="719667" y="2595568"/>
            <a:chExt cx="2175933" cy="2175933"/>
          </a:xfrm>
        </p:grpSpPr>
        <p:sp>
          <p:nvSpPr>
            <p:cNvPr id="12" name="Elipse 11"/>
            <p:cNvSpPr/>
            <p:nvPr/>
          </p:nvSpPr>
          <p:spPr>
            <a:xfrm>
              <a:off x="719667" y="2595568"/>
              <a:ext cx="2175933" cy="2175933"/>
            </a:xfrm>
            <a:prstGeom prst="ellipse">
              <a:avLst/>
            </a:prstGeom>
            <a:solidFill>
              <a:srgbClr val="FFC00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365" y="2898719"/>
              <a:ext cx="1618055" cy="161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uadroTexto 13"/>
          <p:cNvSpPr txBox="1"/>
          <p:nvPr/>
        </p:nvSpPr>
        <p:spPr>
          <a:xfrm>
            <a:off x="9343872" y="255858"/>
            <a:ext cx="198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16" name="Título 3"/>
          <p:cNvSpPr txBox="1">
            <a:spLocks/>
          </p:cNvSpPr>
          <p:nvPr/>
        </p:nvSpPr>
        <p:spPr>
          <a:xfrm>
            <a:off x="796635" y="2424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Sentiment Analysis – Hashtag count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4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ángulo 95"/>
          <p:cNvSpPr/>
          <p:nvPr/>
        </p:nvSpPr>
        <p:spPr>
          <a:xfrm>
            <a:off x="664836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3735042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99860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lecha derecha 59"/>
          <p:cNvSpPr/>
          <p:nvPr/>
        </p:nvSpPr>
        <p:spPr>
          <a:xfrm>
            <a:off x="297873" y="3221904"/>
            <a:ext cx="11596254" cy="933623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6032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roadmap to presidency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19667" y="2595568"/>
            <a:ext cx="2175933" cy="21759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507503" y="2595568"/>
            <a:ext cx="2175933" cy="2175933"/>
          </a:xfrm>
          <a:prstGeom prst="ellipse">
            <a:avLst/>
          </a:prstGeom>
          <a:solidFill>
            <a:srgbClr val="C0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9083174" y="2595568"/>
            <a:ext cx="2175933" cy="21759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6295339" y="2595568"/>
            <a:ext cx="2175933" cy="21759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esultado de imagen de trump icon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07" l="1887" r="97484">
                        <a14:foregroundMark x1="77987" y1="92737" x2="21384" y2="93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913" y="2848947"/>
            <a:ext cx="713285" cy="8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5" y="2898719"/>
            <a:ext cx="1618055" cy="16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tweet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81" y="3088643"/>
            <a:ext cx="1261376" cy="12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speaker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50" y="2941932"/>
            <a:ext cx="901110" cy="14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/>
          <p:cNvSpPr txBox="1"/>
          <p:nvPr/>
        </p:nvSpPr>
        <p:spPr>
          <a:xfrm>
            <a:off x="808724" y="1513675"/>
            <a:ext cx="198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3507503" y="1513674"/>
            <a:ext cx="2063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6311582" y="1513674"/>
            <a:ext cx="2143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should I 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823462" y="5015341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Sentiment Analysis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3576123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Language Modeling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6476842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Language Modeling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998605" y="5662612"/>
            <a:ext cx="1618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Naive Bayes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MaxEnt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3744025" y="5886706"/>
            <a:ext cx="161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LSTM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N-gram Pr.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CuadroTexto 92"/>
          <p:cNvSpPr txBox="1"/>
          <p:nvPr/>
        </p:nvSpPr>
        <p:spPr>
          <a:xfrm>
            <a:off x="6664588" y="5981179"/>
            <a:ext cx="161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N-gram Pr.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Resultado de imagen de atril icon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973" y="3513774"/>
            <a:ext cx="892334" cy="89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97E10-13DC-4A6B-B94E-C940AE3C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30" y="270951"/>
            <a:ext cx="3871935" cy="1622321"/>
          </a:xfrm>
        </p:spPr>
        <p:txBody>
          <a:bodyPr>
            <a:normAutofit fontScale="90000"/>
          </a:bodyPr>
          <a:lstStyle/>
          <a:p>
            <a:r>
              <a:rPr lang="en-CA" sz="2800" b="1" dirty="0">
                <a:solidFill>
                  <a:srgbClr val="00206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Language Modelling and Text Generation using LSTMs –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6857-E205-492C-832C-7B23C9628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30" y="2205318"/>
            <a:ext cx="4026032" cy="4018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u="sng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First step: 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Remove </a:t>
            </a:r>
            <a:r>
              <a:rPr lang="en-CA" sz="18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Stopwords</a:t>
            </a:r>
            <a:r>
              <a:rPr lang="en-CA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and Apply Lowercase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Remove Common Words      </a:t>
            </a:r>
            <a:r>
              <a:rPr lang="en-CA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(“</a:t>
            </a:r>
            <a:r>
              <a:rPr lang="en-CA" sz="12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gobdebate</a:t>
            </a:r>
            <a:r>
              <a:rPr lang="en-CA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</a:t>
            </a:r>
            <a:r>
              <a:rPr lang="en-CA" sz="12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gobdebat</a:t>
            </a:r>
            <a:r>
              <a:rPr lang="en-CA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</a:t>
            </a:r>
            <a:r>
              <a:rPr lang="en-CA" sz="12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gobdeb</a:t>
            </a:r>
            <a:r>
              <a:rPr lang="en-CA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</a:t>
            </a:r>
            <a:r>
              <a:rPr lang="en-CA" sz="12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Gobdebate</a:t>
            </a:r>
            <a:r>
              <a:rPr lang="en-CA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</a:t>
            </a:r>
            <a:r>
              <a:rPr lang="en-CA" sz="12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Gobdeb</a:t>
            </a:r>
            <a:r>
              <a:rPr lang="en-CA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…”)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Remove words with 1 letter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Remove symbols and punctuation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Remove Link, User and Special Characters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Remove Whitespace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019157-E97C-4AD7-82BE-8C1B78EB6B6E}"/>
              </a:ext>
            </a:extLst>
          </p:cNvPr>
          <p:cNvGrpSpPr/>
          <p:nvPr/>
        </p:nvGrpSpPr>
        <p:grpSpPr>
          <a:xfrm>
            <a:off x="5521014" y="1406002"/>
            <a:ext cx="5747422" cy="1577526"/>
            <a:chOff x="5521014" y="1406002"/>
            <a:chExt cx="5747422" cy="1577526"/>
          </a:xfrm>
        </p:grpSpPr>
        <p:pic>
          <p:nvPicPr>
            <p:cNvPr id="5" name="Picture 4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F015F5AD-5530-4EF5-8A94-A2B18D72F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191" t="55060" r="26507" b="30000"/>
            <a:stretch/>
          </p:blipFill>
          <p:spPr>
            <a:xfrm>
              <a:off x="5521014" y="1893272"/>
              <a:ext cx="5747422" cy="1090256"/>
            </a:xfrm>
            <a:prstGeom prst="rect">
              <a:avLst/>
            </a:prstGeom>
            <a:effectLst/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9820ADA-FFAD-4B1E-B9C3-181C4B923A3E}"/>
                </a:ext>
              </a:extLst>
            </p:cNvPr>
            <p:cNvSpPr txBox="1">
              <a:spLocks/>
            </p:cNvSpPr>
            <p:nvPr/>
          </p:nvSpPr>
          <p:spPr>
            <a:xfrm>
              <a:off x="5521014" y="1406002"/>
              <a:ext cx="5707280" cy="3875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j-ea"/>
                  <a:cs typeface="+mj-cs"/>
                </a:rPr>
                <a:t>Step 1 to 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8E366-88A9-436F-8174-03A0DC5E97DC}"/>
              </a:ext>
            </a:extLst>
          </p:cNvPr>
          <p:cNvGrpSpPr/>
          <p:nvPr/>
        </p:nvGrpSpPr>
        <p:grpSpPr>
          <a:xfrm>
            <a:off x="5521014" y="3368229"/>
            <a:ext cx="5707280" cy="1644789"/>
            <a:chOff x="5521014" y="3368229"/>
            <a:chExt cx="5707280" cy="16447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E1745E-80E3-40D5-B13F-154EC039E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251" t="29175" r="42316" b="55294"/>
            <a:stretch/>
          </p:blipFill>
          <p:spPr>
            <a:xfrm>
              <a:off x="5521014" y="3781279"/>
              <a:ext cx="4008962" cy="1231739"/>
            </a:xfrm>
            <a:prstGeom prst="rect">
              <a:avLst/>
            </a:prstGeom>
          </p:spPr>
        </p:pic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83752595-20EC-4D13-B52E-745E50B5E724}"/>
                </a:ext>
              </a:extLst>
            </p:cNvPr>
            <p:cNvSpPr txBox="1">
              <a:spLocks/>
            </p:cNvSpPr>
            <p:nvPr/>
          </p:nvSpPr>
          <p:spPr>
            <a:xfrm>
              <a:off x="5521014" y="3368229"/>
              <a:ext cx="5707280" cy="3875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ahnschrift" panose="020B0502040204020203" pitchFamily="34" charset="0"/>
                  <a:ea typeface="+mj-ea"/>
                  <a:cs typeface="+mj-cs"/>
                </a:rPr>
                <a:t>Step 4 to 6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11314746" y="180304"/>
            <a:ext cx="635147" cy="635147"/>
            <a:chOff x="3507503" y="2595568"/>
            <a:chExt cx="2175933" cy="2175933"/>
          </a:xfrm>
        </p:grpSpPr>
        <p:sp>
          <p:nvSpPr>
            <p:cNvPr id="16" name="Elipse 15"/>
            <p:cNvSpPr/>
            <p:nvPr/>
          </p:nvSpPr>
          <p:spPr>
            <a:xfrm>
              <a:off x="3507503" y="2595568"/>
              <a:ext cx="2175933" cy="2175933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14" descr="Resultado de imagen de twee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781" y="3088643"/>
              <a:ext cx="1261376" cy="123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CuadroTexto 17"/>
          <p:cNvSpPr txBox="1"/>
          <p:nvPr/>
        </p:nvSpPr>
        <p:spPr>
          <a:xfrm>
            <a:off x="9310237" y="180304"/>
            <a:ext cx="21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5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D9D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32BEC-18EB-4F2C-B3F4-A1E99061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5" t="14227" r="31470" b="56078"/>
          <a:stretch/>
        </p:blipFill>
        <p:spPr>
          <a:xfrm>
            <a:off x="641180" y="2516862"/>
            <a:ext cx="5129784" cy="22539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D9D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21215-A6FA-4C90-883C-AEB26A927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99" t="52852" r="46176" b="7059"/>
          <a:stretch/>
        </p:blipFill>
        <p:spPr>
          <a:xfrm>
            <a:off x="6747005" y="643467"/>
            <a:ext cx="4477842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81CAC6-4F9A-4D7A-A118-0D6804FFC6D3}"/>
              </a:ext>
            </a:extLst>
          </p:cNvPr>
          <p:cNvSpPr/>
          <p:nvPr/>
        </p:nvSpPr>
        <p:spPr>
          <a:xfrm>
            <a:off x="568971" y="1095999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Second step: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Generate Recurrent Neural Network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1330076" y="214245"/>
            <a:ext cx="635147" cy="635147"/>
            <a:chOff x="3507503" y="2595568"/>
            <a:chExt cx="2175933" cy="2175933"/>
          </a:xfrm>
        </p:grpSpPr>
        <p:sp>
          <p:nvSpPr>
            <p:cNvPr id="11" name="Elipse 10"/>
            <p:cNvSpPr/>
            <p:nvPr/>
          </p:nvSpPr>
          <p:spPr>
            <a:xfrm>
              <a:off x="3507503" y="2595568"/>
              <a:ext cx="2175933" cy="2175933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4" descr="Resultado de imagen de twee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781" y="3088643"/>
              <a:ext cx="1261376" cy="123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CuadroTexto 13"/>
          <p:cNvSpPr txBox="1"/>
          <p:nvPr/>
        </p:nvSpPr>
        <p:spPr>
          <a:xfrm>
            <a:off x="9320108" y="151932"/>
            <a:ext cx="21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3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512618" y="1413164"/>
            <a:ext cx="11125160" cy="5015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5D8A2-26AF-4865-9DB7-68ED81AD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830"/>
            <a:ext cx="10515600" cy="1325563"/>
          </a:xfrm>
        </p:spPr>
        <p:txBody>
          <a:bodyPr/>
          <a:lstStyle/>
          <a:p>
            <a:r>
              <a:rPr lang="en-CA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Some </a:t>
            </a:r>
            <a:r>
              <a:rPr lang="en-CA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Results...</a:t>
            </a:r>
            <a:endParaRPr lang="en-CA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629F8-FCAC-4C04-A7FA-11B0D6A873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Trump </a:t>
            </a:r>
            <a:r>
              <a:rPr lang="en-CA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............</a:t>
            </a:r>
          </a:p>
          <a:p>
            <a:r>
              <a:rPr lang="en-CA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Debate ...........</a:t>
            </a:r>
          </a:p>
          <a:p>
            <a:r>
              <a:rPr lang="en-CA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Climate ..........</a:t>
            </a:r>
          </a:p>
          <a:p>
            <a:r>
              <a:rPr lang="en-CA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President .......</a:t>
            </a:r>
          </a:p>
          <a:p>
            <a:endParaRPr lang="en-CA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15FF8-DD86-4630-96B9-56989E37D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541" y="1825625"/>
            <a:ext cx="7808259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Trump</a:t>
            </a:r>
            <a:r>
              <a:rPr lang="en-CA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Said Megyn Ask Nine Candidates</a:t>
            </a:r>
          </a:p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Debate</a:t>
            </a:r>
            <a:r>
              <a:rPr lang="en-CA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CA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Debate</a:t>
            </a:r>
            <a:r>
              <a:rPr lang="en-CA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Action Fox News Fed</a:t>
            </a:r>
          </a:p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Climate</a:t>
            </a:r>
            <a:r>
              <a:rPr lang="en-CA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Change Made 90 Issue Next</a:t>
            </a:r>
          </a:p>
          <a:p>
            <a:pPr marL="0" indent="0">
              <a:buNone/>
            </a:pPr>
            <a:r>
              <a:rPr lang="en-CA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President</a:t>
            </a:r>
            <a:r>
              <a:rPr lang="en-CA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Always Tell Truth Said Would</a:t>
            </a:r>
          </a:p>
          <a:p>
            <a:pPr marL="0" indent="0">
              <a:buNone/>
            </a:pPr>
            <a:endParaRPr lang="en-CA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Picture 2" descr="Image result for confused meme trump">
            <a:extLst>
              <a:ext uri="{FF2B5EF4-FFF2-40B4-BE49-F238E27FC236}">
                <a16:creationId xmlns:a16="http://schemas.microsoft.com/office/drawing/2014/main" id="{20F0C550-35F3-4727-90C3-D8752A68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28" y="3931839"/>
            <a:ext cx="3650426" cy="22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11002631" y="532038"/>
            <a:ext cx="635147" cy="635147"/>
            <a:chOff x="3507503" y="2595568"/>
            <a:chExt cx="2175933" cy="2175933"/>
          </a:xfrm>
        </p:grpSpPr>
        <p:sp>
          <p:nvSpPr>
            <p:cNvPr id="8" name="Elipse 7"/>
            <p:cNvSpPr/>
            <p:nvPr/>
          </p:nvSpPr>
          <p:spPr>
            <a:xfrm>
              <a:off x="3507503" y="2595568"/>
              <a:ext cx="2175933" cy="2175933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14" descr="Resultado de imagen de tweet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781" y="3088643"/>
              <a:ext cx="1261376" cy="123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uadroTexto 9"/>
          <p:cNvSpPr txBox="1"/>
          <p:nvPr/>
        </p:nvSpPr>
        <p:spPr>
          <a:xfrm>
            <a:off x="8992663" y="664945"/>
            <a:ext cx="21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2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6554-AC3C-4C79-9248-D42E7795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RNN Limitations </a:t>
            </a:r>
            <a:r>
              <a:rPr lang="en-CA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– Tweet Generation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CA81E-845C-4098-8E9A-D8FB18DEE4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Text Generation for Tweets is more </a:t>
            </a:r>
            <a:r>
              <a:rPr lang="en-US" sz="19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difficult</a:t>
            </a:r>
            <a:r>
              <a:rPr 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as most Tweets are much shorter than texts in general</a:t>
            </a:r>
          </a:p>
          <a:p>
            <a:pPr marL="0" indent="0">
              <a:buNone/>
            </a:pPr>
            <a:endParaRPr lang="en-US" sz="1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Running a deep learning model is </a:t>
            </a:r>
            <a:r>
              <a:rPr lang="en-US" sz="19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computationally expensive </a:t>
            </a:r>
            <a:r>
              <a:rPr 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versus the standard NLP approach</a:t>
            </a:r>
          </a:p>
          <a:p>
            <a:pPr marL="0" indent="0">
              <a:buNone/>
            </a:pPr>
            <a:endParaRPr lang="en-US" sz="1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results could be </a:t>
            </a:r>
            <a:r>
              <a:rPr lang="en-US" sz="19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improved</a:t>
            </a:r>
            <a:r>
              <a:rPr 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further with the following points:</a:t>
            </a:r>
          </a:p>
          <a:p>
            <a:pPr marL="0" indent="0">
              <a:buNone/>
            </a:pPr>
            <a:r>
              <a:rPr 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- Adding more data</a:t>
            </a:r>
          </a:p>
          <a:p>
            <a:pPr marL="0" indent="0">
              <a:buNone/>
            </a:pPr>
            <a:r>
              <a:rPr 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- Fine Tuning the network architecture</a:t>
            </a:r>
          </a:p>
          <a:p>
            <a:pPr marL="0" indent="0">
              <a:buNone/>
            </a:pPr>
            <a:r>
              <a:rPr 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	- Fine Tuning the network parameters</a:t>
            </a:r>
            <a:endParaRPr lang="en-CA" sz="1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1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CA" sz="1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57854FA-38FB-400B-AD22-837BD04798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063" y="2327435"/>
            <a:ext cx="3347718" cy="33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11361769" y="230188"/>
            <a:ext cx="635147" cy="635147"/>
            <a:chOff x="3507503" y="2595568"/>
            <a:chExt cx="2175933" cy="2175933"/>
          </a:xfrm>
        </p:grpSpPr>
        <p:sp>
          <p:nvSpPr>
            <p:cNvPr id="7" name="Elipse 6"/>
            <p:cNvSpPr/>
            <p:nvPr/>
          </p:nvSpPr>
          <p:spPr>
            <a:xfrm>
              <a:off x="3507503" y="2595568"/>
              <a:ext cx="2175933" cy="2175933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14" descr="Resultado de imagen de tweet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781" y="3088643"/>
              <a:ext cx="1261376" cy="123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uadroTexto 8"/>
          <p:cNvSpPr txBox="1"/>
          <p:nvPr/>
        </p:nvSpPr>
        <p:spPr>
          <a:xfrm>
            <a:off x="9351801" y="363095"/>
            <a:ext cx="21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00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adroTexto 32"/>
          <p:cNvSpPr txBox="1"/>
          <p:nvPr/>
        </p:nvSpPr>
        <p:spPr>
          <a:xfrm>
            <a:off x="8160332" y="3891761"/>
            <a:ext cx="32363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Text Generation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94106" y="1189070"/>
            <a:ext cx="3041763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Preprocessing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38199" y="4420468"/>
            <a:ext cx="10730346" cy="2043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11073244" y="3883602"/>
            <a:ext cx="990599" cy="99059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838199" y="1704974"/>
            <a:ext cx="10730346" cy="2043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95" y="8802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Tweet Generation – N-gram Probabilities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342899" y="1182615"/>
            <a:ext cx="990599" cy="99059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esultado de imagen de process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4" y="1255350"/>
            <a:ext cx="845127" cy="8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idea 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834" y="3928627"/>
            <a:ext cx="845127" cy="8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93" y="2102643"/>
            <a:ext cx="1158298" cy="836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CuadroTexto 4"/>
          <p:cNvSpPr txBox="1"/>
          <p:nvPr/>
        </p:nvSpPr>
        <p:spPr>
          <a:xfrm>
            <a:off x="1436339" y="3158837"/>
            <a:ext cx="144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Stopwords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58" name="Picture 10" descr="Resultado de imagen de punctu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09" y="2161389"/>
            <a:ext cx="1235339" cy="765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4" name="CuadroTexto 13"/>
          <p:cNvSpPr txBox="1"/>
          <p:nvPr/>
        </p:nvSpPr>
        <p:spPr>
          <a:xfrm>
            <a:off x="2993874" y="31672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Punctuation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60" name="Picture 12" descr="Resultado de imagen de stemming and lemmatiz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3" y="2199873"/>
            <a:ext cx="2238443" cy="706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6" name="CuadroTexto 15"/>
          <p:cNvSpPr txBox="1"/>
          <p:nvPr/>
        </p:nvSpPr>
        <p:spPr>
          <a:xfrm>
            <a:off x="4965551" y="3138636"/>
            <a:ext cx="207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Stemm</a:t>
            </a: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/ Lemma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66" name="Picture 18" descr="Resultado de imagen de lowerca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731" y="2132813"/>
            <a:ext cx="881062" cy="881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" name="CuadroTexto 19"/>
          <p:cNvSpPr txBox="1"/>
          <p:nvPr/>
        </p:nvSpPr>
        <p:spPr>
          <a:xfrm>
            <a:off x="7312239" y="3175073"/>
            <a:ext cx="171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Normalization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089372" y="3182601"/>
            <a:ext cx="2418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WordPunctTokenizer</a:t>
            </a:r>
            <a:r>
              <a:rPr lang="en-US" sz="1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()</a:t>
            </a:r>
          </a:p>
        </p:txBody>
      </p:sp>
      <p:pic>
        <p:nvPicPr>
          <p:cNvPr id="2070" name="Picture 22" descr="Resultado de imagen de word tokenizati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t="18532" r="51749" b="3174"/>
          <a:stretch/>
        </p:blipFill>
        <p:spPr bwMode="auto">
          <a:xfrm>
            <a:off x="9501089" y="2100477"/>
            <a:ext cx="1460131" cy="960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72" name="Picture 24" descr="Imagen relacionad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885" y="2249783"/>
            <a:ext cx="991246" cy="9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" b="100000" l="31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337" y="2634427"/>
            <a:ext cx="786068" cy="786068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" b="100000" l="31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5234" y="2600690"/>
            <a:ext cx="786068" cy="786068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" b="100000" l="31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0744" y="2597782"/>
            <a:ext cx="786068" cy="78606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" b="100000" l="31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3036" y="2634427"/>
            <a:ext cx="786068" cy="78606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023536" y="4587885"/>
            <a:ext cx="340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Back off Strategy</a:t>
            </a:r>
            <a:endParaRPr lang="en-US" sz="2800" i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580261" y="5269517"/>
            <a:ext cx="158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 – gram</a:t>
            </a:r>
          </a:p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probability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726054" y="5269517"/>
            <a:ext cx="158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Tri – gram</a:t>
            </a:r>
          </a:p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probability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6871847" y="5269517"/>
            <a:ext cx="158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 – gram</a:t>
            </a:r>
          </a:p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probability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9017640" y="5408016"/>
            <a:ext cx="98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Stop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18" name="Conector recto de flecha 17"/>
          <p:cNvCxnSpPr>
            <a:stCxn id="15" idx="3"/>
            <a:endCxn id="36" idx="1"/>
          </p:cNvCxnSpPr>
          <p:nvPr/>
        </p:nvCxnSpPr>
        <p:spPr>
          <a:xfrm>
            <a:off x="4160565" y="5592683"/>
            <a:ext cx="56548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6" idx="3"/>
            <a:endCxn id="38" idx="1"/>
          </p:cNvCxnSpPr>
          <p:nvPr/>
        </p:nvCxnSpPr>
        <p:spPr>
          <a:xfrm>
            <a:off x="6306358" y="5592683"/>
            <a:ext cx="56548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>
            <a:stCxn id="38" idx="3"/>
            <a:endCxn id="39" idx="1"/>
          </p:cNvCxnSpPr>
          <p:nvPr/>
        </p:nvCxnSpPr>
        <p:spPr>
          <a:xfrm flipV="1">
            <a:off x="8452151" y="5592682"/>
            <a:ext cx="565489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/>
          <p:cNvGrpSpPr/>
          <p:nvPr/>
        </p:nvGrpSpPr>
        <p:grpSpPr>
          <a:xfrm>
            <a:off x="11361769" y="230188"/>
            <a:ext cx="635147" cy="635147"/>
            <a:chOff x="3507503" y="2595568"/>
            <a:chExt cx="2175933" cy="2175933"/>
          </a:xfrm>
        </p:grpSpPr>
        <p:sp>
          <p:nvSpPr>
            <p:cNvPr id="41" name="Elipse 40"/>
            <p:cNvSpPr/>
            <p:nvPr/>
          </p:nvSpPr>
          <p:spPr>
            <a:xfrm>
              <a:off x="3507503" y="2595568"/>
              <a:ext cx="2175933" cy="2175933"/>
            </a:xfrm>
            <a:prstGeom prst="ellipse">
              <a:avLst/>
            </a:prstGeom>
            <a:solidFill>
              <a:srgbClr val="C0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" name="Picture 14" descr="Resultado de imagen de tweet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781" y="3088643"/>
              <a:ext cx="1261376" cy="123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CuadroTexto 43"/>
          <p:cNvSpPr txBox="1"/>
          <p:nvPr/>
        </p:nvSpPr>
        <p:spPr>
          <a:xfrm>
            <a:off x="9351801" y="363095"/>
            <a:ext cx="21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24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D8A2-26AF-4865-9DB7-68ED81AD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Same Results?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629F8-FCAC-4C04-A7FA-11B0D6A873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Trump </a:t>
            </a:r>
            <a:r>
              <a:rPr lang="en-CA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............</a:t>
            </a:r>
            <a:endParaRPr lang="en-CA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CA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CA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Trump is </a:t>
            </a:r>
            <a:r>
              <a:rPr lang="en-CA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a......</a:t>
            </a:r>
            <a:endParaRPr lang="en-CA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CA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915FF8-DD86-4630-96B9-56989E37D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541" y="1825625"/>
            <a:ext cx="78082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Trump</a:t>
            </a:r>
            <a:r>
              <a:rPr lang="en-CA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Said Megyn Ask Nine Candidates</a:t>
            </a:r>
          </a:p>
          <a:p>
            <a:pPr marL="0" indent="0">
              <a:buNone/>
            </a:pPr>
            <a:endParaRPr lang="en-CA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CA" sz="24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Trump is a</a:t>
            </a:r>
            <a:r>
              <a:rPr lang="en-CA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pure joke Americans cannot </a:t>
            </a:r>
            <a:r>
              <a:rPr lang="en-CA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let</a:t>
            </a:r>
            <a:endParaRPr lang="en-CA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Image result for happy trump meme">
            <a:extLst>
              <a:ext uri="{FF2B5EF4-FFF2-40B4-BE49-F238E27FC236}">
                <a16:creationId xmlns:a16="http://schemas.microsoft.com/office/drawing/2014/main" id="{89C539B7-4491-4718-B9FE-5E00CC7C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721100"/>
            <a:ext cx="3886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8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ángulo 95"/>
          <p:cNvSpPr/>
          <p:nvPr/>
        </p:nvSpPr>
        <p:spPr>
          <a:xfrm>
            <a:off x="664836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3735042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99860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lecha derecha 59"/>
          <p:cNvSpPr/>
          <p:nvPr/>
        </p:nvSpPr>
        <p:spPr>
          <a:xfrm>
            <a:off x="297873" y="3221904"/>
            <a:ext cx="11596254" cy="933623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6032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roadmap to presidency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19667" y="2595568"/>
            <a:ext cx="2175933" cy="21759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507503" y="2595568"/>
            <a:ext cx="2175933" cy="21759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9083174" y="2595568"/>
            <a:ext cx="2175933" cy="21759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6295339" y="2595568"/>
            <a:ext cx="2175933" cy="2175933"/>
          </a:xfrm>
          <a:prstGeom prst="ellipse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esultado de imagen de trump icon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07" l="1887" r="97484">
                        <a14:foregroundMark x1="77987" y1="92737" x2="21384" y2="93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913" y="2848947"/>
            <a:ext cx="713285" cy="8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5" y="2898719"/>
            <a:ext cx="1618055" cy="16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tweet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81" y="3088643"/>
            <a:ext cx="1261376" cy="12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speaker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50" y="2941932"/>
            <a:ext cx="901110" cy="14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/>
          <p:cNvSpPr txBox="1"/>
          <p:nvPr/>
        </p:nvSpPr>
        <p:spPr>
          <a:xfrm>
            <a:off x="808724" y="1513675"/>
            <a:ext cx="198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3507503" y="1513674"/>
            <a:ext cx="2063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6311582" y="1513674"/>
            <a:ext cx="2143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should I 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823462" y="5015341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Sentiment Analysis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3576123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Language Modeling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6476842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Language Modeling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998605" y="5662612"/>
            <a:ext cx="1618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Naive Bayes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MaxEnt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3744025" y="5886706"/>
            <a:ext cx="161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LSTM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N-gram Pr.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CuadroTexto 92"/>
          <p:cNvSpPr txBox="1"/>
          <p:nvPr/>
        </p:nvSpPr>
        <p:spPr>
          <a:xfrm>
            <a:off x="6664588" y="5981179"/>
            <a:ext cx="161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N-gram Pr.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Resultado de imagen de atril icon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973" y="3513774"/>
            <a:ext cx="892334" cy="89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1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adroTexto 32"/>
          <p:cNvSpPr txBox="1"/>
          <p:nvPr/>
        </p:nvSpPr>
        <p:spPr>
          <a:xfrm>
            <a:off x="8160332" y="3891761"/>
            <a:ext cx="323632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Text Generation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94106" y="1189070"/>
            <a:ext cx="3041763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Preprocessing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38199" y="4420468"/>
            <a:ext cx="10730346" cy="2043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11073244" y="3883602"/>
            <a:ext cx="990599" cy="99059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838199" y="1704974"/>
            <a:ext cx="10730346" cy="20431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1940" y="1157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Tweet </a:t>
            </a:r>
            <a:r>
              <a:rPr lang="en-US" sz="32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&amp; Speech </a:t>
            </a:r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Generation – N-gram Probabilities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342899" y="1182615"/>
            <a:ext cx="990599" cy="99059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esultado de imagen de process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4" y="1255350"/>
            <a:ext cx="845127" cy="8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idea 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834" y="3928627"/>
            <a:ext cx="845127" cy="8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93" y="2102643"/>
            <a:ext cx="1158298" cy="836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CuadroTexto 4"/>
          <p:cNvSpPr txBox="1"/>
          <p:nvPr/>
        </p:nvSpPr>
        <p:spPr>
          <a:xfrm>
            <a:off x="1436339" y="3158837"/>
            <a:ext cx="144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Stopwords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58" name="Picture 10" descr="Resultado de imagen de punctu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09" y="2161389"/>
            <a:ext cx="1235339" cy="765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4" name="CuadroTexto 13"/>
          <p:cNvSpPr txBox="1"/>
          <p:nvPr/>
        </p:nvSpPr>
        <p:spPr>
          <a:xfrm>
            <a:off x="2993874" y="31672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Punctuation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60" name="Picture 12" descr="Resultado de imagen de stemming and lemmatiz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33" y="2199873"/>
            <a:ext cx="2238443" cy="706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6" name="CuadroTexto 15"/>
          <p:cNvSpPr txBox="1"/>
          <p:nvPr/>
        </p:nvSpPr>
        <p:spPr>
          <a:xfrm>
            <a:off x="4965551" y="3138636"/>
            <a:ext cx="207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Stemm</a:t>
            </a: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/ Lemma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066" name="Picture 18" descr="Resultado de imagen de lowercas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731" y="2132813"/>
            <a:ext cx="881062" cy="881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0" name="CuadroTexto 19"/>
          <p:cNvSpPr txBox="1"/>
          <p:nvPr/>
        </p:nvSpPr>
        <p:spPr>
          <a:xfrm>
            <a:off x="7312239" y="3175073"/>
            <a:ext cx="171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Normalization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9089372" y="3182601"/>
            <a:ext cx="2418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WordPunctTokenizer</a:t>
            </a:r>
            <a:r>
              <a:rPr lang="en-US" sz="1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()</a:t>
            </a:r>
          </a:p>
        </p:txBody>
      </p:sp>
      <p:pic>
        <p:nvPicPr>
          <p:cNvPr id="2070" name="Picture 22" descr="Resultado de imagen de word tokenizati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t="18532" r="51749" b="3174"/>
          <a:stretch/>
        </p:blipFill>
        <p:spPr bwMode="auto">
          <a:xfrm>
            <a:off x="9501089" y="2100477"/>
            <a:ext cx="1460131" cy="960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72" name="Picture 24" descr="Imagen relacionad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885" y="2249783"/>
            <a:ext cx="991246" cy="9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" b="100000" l="31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337" y="2634427"/>
            <a:ext cx="786068" cy="786068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" b="100000" l="31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5234" y="2600690"/>
            <a:ext cx="786068" cy="786068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" b="100000" l="31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0744" y="2597782"/>
            <a:ext cx="786068" cy="78606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" b="100000" l="31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3036" y="2634427"/>
            <a:ext cx="786068" cy="786068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023536" y="4587885"/>
            <a:ext cx="3402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Back off Strategy</a:t>
            </a:r>
            <a:endParaRPr lang="en-US" sz="2800" i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580261" y="5269517"/>
            <a:ext cx="158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 – gram</a:t>
            </a:r>
          </a:p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probability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726054" y="5269517"/>
            <a:ext cx="158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Tri – gram</a:t>
            </a:r>
          </a:p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probability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6871847" y="5269517"/>
            <a:ext cx="158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Bi – gram</a:t>
            </a:r>
          </a:p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probability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9017640" y="5408016"/>
            <a:ext cx="98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Stop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18" name="Conector recto de flecha 17"/>
          <p:cNvCxnSpPr>
            <a:stCxn id="15" idx="3"/>
            <a:endCxn id="36" idx="1"/>
          </p:cNvCxnSpPr>
          <p:nvPr/>
        </p:nvCxnSpPr>
        <p:spPr>
          <a:xfrm>
            <a:off x="4160565" y="5592683"/>
            <a:ext cx="56548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>
            <a:stCxn id="36" idx="3"/>
            <a:endCxn id="38" idx="1"/>
          </p:cNvCxnSpPr>
          <p:nvPr/>
        </p:nvCxnSpPr>
        <p:spPr>
          <a:xfrm>
            <a:off x="6306358" y="5592683"/>
            <a:ext cx="56548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>
            <a:stCxn id="38" idx="3"/>
            <a:endCxn id="39" idx="1"/>
          </p:cNvCxnSpPr>
          <p:nvPr/>
        </p:nvCxnSpPr>
        <p:spPr>
          <a:xfrm flipV="1">
            <a:off x="8452151" y="5592682"/>
            <a:ext cx="565489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o 47"/>
          <p:cNvGrpSpPr/>
          <p:nvPr/>
        </p:nvGrpSpPr>
        <p:grpSpPr>
          <a:xfrm>
            <a:off x="10905801" y="216793"/>
            <a:ext cx="1019860" cy="1019860"/>
            <a:chOff x="6295339" y="2595568"/>
            <a:chExt cx="2175933" cy="2175933"/>
          </a:xfrm>
        </p:grpSpPr>
        <p:sp>
          <p:nvSpPr>
            <p:cNvPr id="49" name="Elipse 48"/>
            <p:cNvSpPr/>
            <p:nvPr/>
          </p:nvSpPr>
          <p:spPr>
            <a:xfrm>
              <a:off x="6295339" y="2595568"/>
              <a:ext cx="2175933" cy="217593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18" descr="Resultado de imagen de speaker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750" y="2941932"/>
              <a:ext cx="901110" cy="1483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CuadroTexto 50"/>
          <p:cNvSpPr txBox="1"/>
          <p:nvPr/>
        </p:nvSpPr>
        <p:spPr>
          <a:xfrm>
            <a:off x="8952504" y="80236"/>
            <a:ext cx="21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should I say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90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237354223"/>
              </p:ext>
            </p:extLst>
          </p:nvPr>
        </p:nvGraphicFramePr>
        <p:xfrm>
          <a:off x="272716" y="1088632"/>
          <a:ext cx="11646568" cy="5616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603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can't-miss 2019 calendar for 2020 </a:t>
            </a:r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candidates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72716" y="3208418"/>
            <a:ext cx="11389895" cy="0"/>
          </a:xfrm>
          <a:prstGeom prst="line">
            <a:avLst/>
          </a:prstGeom>
          <a:ln w="3175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76727" y="4628144"/>
            <a:ext cx="11389895" cy="0"/>
          </a:xfrm>
          <a:prstGeom prst="line">
            <a:avLst/>
          </a:prstGeom>
          <a:ln w="28575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935171" y="4504537"/>
            <a:ext cx="223155" cy="223155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9219651" y="4504536"/>
            <a:ext cx="223155" cy="223155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2592067" y="4504535"/>
            <a:ext cx="223155" cy="2231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10876549" y="4504534"/>
            <a:ext cx="223155" cy="2231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4248963" y="4504533"/>
            <a:ext cx="223155" cy="22315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905859" y="4504532"/>
            <a:ext cx="223155" cy="22315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562755" y="4475739"/>
            <a:ext cx="223155" cy="223155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935171" y="3096843"/>
            <a:ext cx="223155" cy="223155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9219651" y="3096842"/>
            <a:ext cx="223155" cy="223155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2592067" y="3096841"/>
            <a:ext cx="223155" cy="2231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10876549" y="3096840"/>
            <a:ext cx="223155" cy="22315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4248963" y="3096839"/>
            <a:ext cx="223155" cy="223155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5905859" y="3096838"/>
            <a:ext cx="223155" cy="22315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7562755" y="3068045"/>
            <a:ext cx="223155" cy="223155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284748" y="5211965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Q1 fundraising quarter begins</a:t>
            </a:r>
            <a:endParaRPr lang="en-US" sz="15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596748" y="1449361"/>
            <a:ext cx="900000" cy="90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253644" y="1843093"/>
            <a:ext cx="900000" cy="90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941644" y="5688090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Politics and Eggs Forums</a:t>
            </a:r>
            <a:endParaRPr lang="en-US" sz="15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654665" y="4997457"/>
            <a:ext cx="14003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Q1 fundraising quarter ends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703078" y="5207890"/>
            <a:ext cx="2625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</a:t>
            </a:r>
            <a:r>
              <a:rPr lang="en-US" sz="2800" baseline="300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DNC-hosted </a:t>
            </a:r>
            <a:r>
              <a:rPr lang="en-US" sz="28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debates 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begin</a:t>
            </a:r>
            <a:endParaRPr lang="en-US" sz="28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6974151" y="4997457"/>
            <a:ext cx="14003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n-US" sz="1500" baseline="30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nd</a:t>
            </a:r>
            <a:r>
              <a:rPr lang="en-US" sz="15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DNC-hosted debate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8631049" y="5556803"/>
            <a:ext cx="14003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</a:t>
            </a:r>
            <a:r>
              <a:rPr lang="en-US" sz="1500" baseline="30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rd</a:t>
            </a:r>
            <a:r>
              <a:rPr lang="en-US" sz="15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DNC-hosted debate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10287947" y="5127398"/>
            <a:ext cx="14003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</a:t>
            </a:r>
            <a:r>
              <a:rPr lang="en-US" sz="1500" baseline="300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</a:t>
            </a:r>
            <a:r>
              <a:rPr lang="en-US" sz="15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DNC-hosted debate</a:t>
            </a:r>
          </a:p>
        </p:txBody>
      </p:sp>
      <p:sp>
        <p:nvSpPr>
          <p:cNvPr id="34" name="Elipse 33"/>
          <p:cNvSpPr/>
          <p:nvPr/>
        </p:nvSpPr>
        <p:spPr>
          <a:xfrm>
            <a:off x="3901931" y="1893794"/>
            <a:ext cx="900000" cy="90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567432" y="1735187"/>
            <a:ext cx="900000" cy="900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10538116" y="1455214"/>
            <a:ext cx="900000" cy="90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8881228" y="1735187"/>
            <a:ext cx="900000" cy="90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7232933" y="1919341"/>
            <a:ext cx="900000" cy="90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 descr="Resultado de imagen de debate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39" y="1798313"/>
            <a:ext cx="748993" cy="74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Resultado de imagen de debate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436" y="1994844"/>
            <a:ext cx="748993" cy="74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Resultado de imagen de debate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31" y="1778814"/>
            <a:ext cx="748993" cy="74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Resultado de imagen de debate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619" y="1530001"/>
            <a:ext cx="748993" cy="74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fund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78" y="1641233"/>
            <a:ext cx="492139" cy="49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Resultado de imagen de fund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62" y="2113815"/>
            <a:ext cx="492139" cy="49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n de eggs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09" y="1940502"/>
            <a:ext cx="720020" cy="72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ector recto 44"/>
          <p:cNvCxnSpPr>
            <a:stCxn id="17" idx="0"/>
            <a:endCxn id="25" idx="4"/>
          </p:cNvCxnSpPr>
          <p:nvPr/>
        </p:nvCxnSpPr>
        <p:spPr>
          <a:xfrm flipH="1" flipV="1">
            <a:off x="1046748" y="2349361"/>
            <a:ext cx="1" cy="74748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onector recto 50"/>
          <p:cNvCxnSpPr>
            <a:stCxn id="19" idx="0"/>
            <a:endCxn id="26" idx="4"/>
          </p:cNvCxnSpPr>
          <p:nvPr/>
        </p:nvCxnSpPr>
        <p:spPr>
          <a:xfrm flipH="1" flipV="1">
            <a:off x="2703644" y="2743093"/>
            <a:ext cx="1" cy="3537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stCxn id="21" idx="0"/>
            <a:endCxn id="34" idx="4"/>
          </p:cNvCxnSpPr>
          <p:nvPr/>
        </p:nvCxnSpPr>
        <p:spPr>
          <a:xfrm flipH="1" flipV="1">
            <a:off x="4351931" y="2793794"/>
            <a:ext cx="8610" cy="303045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stCxn id="18" idx="0"/>
            <a:endCxn id="37" idx="4"/>
          </p:cNvCxnSpPr>
          <p:nvPr/>
        </p:nvCxnSpPr>
        <p:spPr>
          <a:xfrm flipH="1" flipV="1">
            <a:off x="9331228" y="2635187"/>
            <a:ext cx="1" cy="46165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Conector recto 67"/>
          <p:cNvCxnSpPr>
            <a:stCxn id="20" idx="0"/>
            <a:endCxn id="36" idx="4"/>
          </p:cNvCxnSpPr>
          <p:nvPr/>
        </p:nvCxnSpPr>
        <p:spPr>
          <a:xfrm flipH="1" flipV="1">
            <a:off x="10988116" y="2355214"/>
            <a:ext cx="11" cy="741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22" idx="0"/>
            <a:endCxn id="35" idx="4"/>
          </p:cNvCxnSpPr>
          <p:nvPr/>
        </p:nvCxnSpPr>
        <p:spPr>
          <a:xfrm flipH="1" flipV="1">
            <a:off x="6017432" y="2635187"/>
            <a:ext cx="5" cy="461651"/>
          </a:xfrm>
          <a:prstGeom prst="line">
            <a:avLst/>
          </a:prstGeom>
          <a:ln>
            <a:solidFill>
              <a:srgbClr val="0070C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Conector recto 77"/>
          <p:cNvCxnSpPr>
            <a:stCxn id="23" idx="0"/>
            <a:endCxn id="38" idx="4"/>
          </p:cNvCxnSpPr>
          <p:nvPr/>
        </p:nvCxnSpPr>
        <p:spPr>
          <a:xfrm flipV="1">
            <a:off x="7674333" y="2819341"/>
            <a:ext cx="8600" cy="248704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24" idx="0"/>
            <a:endCxn id="10" idx="4"/>
          </p:cNvCxnSpPr>
          <p:nvPr/>
        </p:nvCxnSpPr>
        <p:spPr>
          <a:xfrm flipV="1">
            <a:off x="1046748" y="4727692"/>
            <a:ext cx="1" cy="48427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Conector recto 84"/>
          <p:cNvCxnSpPr>
            <a:stCxn id="27" idx="0"/>
            <a:endCxn id="12" idx="4"/>
          </p:cNvCxnSpPr>
          <p:nvPr/>
        </p:nvCxnSpPr>
        <p:spPr>
          <a:xfrm flipV="1">
            <a:off x="2703644" y="4727690"/>
            <a:ext cx="1" cy="96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ctor recto 87"/>
          <p:cNvCxnSpPr>
            <a:stCxn id="28" idx="0"/>
            <a:endCxn id="14" idx="4"/>
          </p:cNvCxnSpPr>
          <p:nvPr/>
        </p:nvCxnSpPr>
        <p:spPr>
          <a:xfrm flipV="1">
            <a:off x="4354844" y="4727688"/>
            <a:ext cx="5697" cy="269769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29" idx="0"/>
            <a:endCxn id="15" idx="4"/>
          </p:cNvCxnSpPr>
          <p:nvPr/>
        </p:nvCxnSpPr>
        <p:spPr>
          <a:xfrm flipV="1">
            <a:off x="6015994" y="4727687"/>
            <a:ext cx="1443" cy="480203"/>
          </a:xfrm>
          <a:prstGeom prst="line">
            <a:avLst/>
          </a:prstGeom>
          <a:ln>
            <a:solidFill>
              <a:srgbClr val="0070C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Conector recto 94"/>
          <p:cNvCxnSpPr>
            <a:stCxn id="30" idx="0"/>
            <a:endCxn id="16" idx="4"/>
          </p:cNvCxnSpPr>
          <p:nvPr/>
        </p:nvCxnSpPr>
        <p:spPr>
          <a:xfrm flipV="1">
            <a:off x="7674330" y="4698894"/>
            <a:ext cx="3" cy="298563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ector recto 97"/>
          <p:cNvCxnSpPr>
            <a:stCxn id="31" idx="0"/>
            <a:endCxn id="11" idx="4"/>
          </p:cNvCxnSpPr>
          <p:nvPr/>
        </p:nvCxnSpPr>
        <p:spPr>
          <a:xfrm flipV="1">
            <a:off x="9331228" y="4727691"/>
            <a:ext cx="1" cy="82911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Conector recto 100"/>
          <p:cNvCxnSpPr>
            <a:stCxn id="33" idx="0"/>
            <a:endCxn id="13" idx="4"/>
          </p:cNvCxnSpPr>
          <p:nvPr/>
        </p:nvCxnSpPr>
        <p:spPr>
          <a:xfrm flipV="1">
            <a:off x="10988126" y="4727689"/>
            <a:ext cx="1" cy="399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 50"/>
          <p:cNvSpPr/>
          <p:nvPr/>
        </p:nvSpPr>
        <p:spPr>
          <a:xfrm>
            <a:off x="6655370" y="1957540"/>
            <a:ext cx="4650091" cy="427700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ángulo 34"/>
          <p:cNvSpPr/>
          <p:nvPr/>
        </p:nvSpPr>
        <p:spPr>
          <a:xfrm>
            <a:off x="1071839" y="1957540"/>
            <a:ext cx="4650091" cy="427700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ángulo 33"/>
          <p:cNvSpPr/>
          <p:nvPr/>
        </p:nvSpPr>
        <p:spPr>
          <a:xfrm>
            <a:off x="1468582" y="1561993"/>
            <a:ext cx="4253348" cy="79109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1071839" y="1567457"/>
            <a:ext cx="793487" cy="78563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156" y="158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Speech modeling</a:t>
            </a:r>
            <a:endParaRPr lang="en-US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10830015" y="241320"/>
            <a:ext cx="1019860" cy="1019860"/>
            <a:chOff x="6295339" y="2595568"/>
            <a:chExt cx="2175933" cy="2175933"/>
          </a:xfrm>
        </p:grpSpPr>
        <p:sp>
          <p:nvSpPr>
            <p:cNvPr id="3" name="Elipse 2"/>
            <p:cNvSpPr/>
            <p:nvPr/>
          </p:nvSpPr>
          <p:spPr>
            <a:xfrm>
              <a:off x="6295339" y="2595568"/>
              <a:ext cx="2175933" cy="217593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18" descr="Resultado de imagen de speake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750" y="2941932"/>
              <a:ext cx="901110" cy="1483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CuadroTexto 4"/>
          <p:cNvSpPr txBox="1"/>
          <p:nvPr/>
        </p:nvSpPr>
        <p:spPr>
          <a:xfrm>
            <a:off x="8749798" y="194277"/>
            <a:ext cx="21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should I say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pic>
        <p:nvPicPr>
          <p:cNvPr id="1026" name="Picture 2" descr="Resultado de imagen de education 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07" y="1668645"/>
            <a:ext cx="603550" cy="6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853485" y="1739588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Education</a:t>
            </a:r>
            <a:endParaRPr lang="en-US" sz="24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1249145" y="2500896"/>
            <a:ext cx="720000" cy="7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1265816" y="3415300"/>
            <a:ext cx="720000" cy="7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6795476" y="2376143"/>
            <a:ext cx="720000" cy="7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1278190" y="5316233"/>
            <a:ext cx="720000" cy="7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1265816" y="4398754"/>
            <a:ext cx="720000" cy="7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ector recto 15"/>
          <p:cNvCxnSpPr>
            <a:stCxn id="9" idx="0"/>
          </p:cNvCxnSpPr>
          <p:nvPr/>
        </p:nvCxnSpPr>
        <p:spPr>
          <a:xfrm flipV="1">
            <a:off x="1468583" y="1561993"/>
            <a:ext cx="4253347" cy="54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stCxn id="9" idx="2"/>
          </p:cNvCxnSpPr>
          <p:nvPr/>
        </p:nvCxnSpPr>
        <p:spPr>
          <a:xfrm>
            <a:off x="1071839" y="1960273"/>
            <a:ext cx="0" cy="427427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5721930" y="1561993"/>
            <a:ext cx="0" cy="467255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1071839" y="6234545"/>
            <a:ext cx="465009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stCxn id="9" idx="4"/>
          </p:cNvCxnSpPr>
          <p:nvPr/>
        </p:nvCxnSpPr>
        <p:spPr>
          <a:xfrm>
            <a:off x="1468583" y="2353088"/>
            <a:ext cx="425334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 36"/>
          <p:cNvSpPr/>
          <p:nvPr/>
        </p:nvSpPr>
        <p:spPr>
          <a:xfrm>
            <a:off x="7042304" y="1561993"/>
            <a:ext cx="4253348" cy="79109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ipse 37"/>
          <p:cNvSpPr/>
          <p:nvPr/>
        </p:nvSpPr>
        <p:spPr>
          <a:xfrm>
            <a:off x="6645561" y="1567457"/>
            <a:ext cx="793487" cy="78563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/>
          <p:cNvSpPr/>
          <p:nvPr/>
        </p:nvSpPr>
        <p:spPr>
          <a:xfrm>
            <a:off x="6795476" y="3148444"/>
            <a:ext cx="720000" cy="72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/>
          <p:cNvSpPr/>
          <p:nvPr/>
        </p:nvSpPr>
        <p:spPr>
          <a:xfrm>
            <a:off x="6795476" y="4693046"/>
            <a:ext cx="720000" cy="7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/>
          <p:cNvSpPr/>
          <p:nvPr/>
        </p:nvSpPr>
        <p:spPr>
          <a:xfrm>
            <a:off x="6795476" y="5465347"/>
            <a:ext cx="720000" cy="7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/>
          <p:cNvSpPr/>
          <p:nvPr/>
        </p:nvSpPr>
        <p:spPr>
          <a:xfrm>
            <a:off x="6795476" y="3920745"/>
            <a:ext cx="720000" cy="7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 recto 44"/>
          <p:cNvCxnSpPr>
            <a:stCxn id="38" idx="0"/>
          </p:cNvCxnSpPr>
          <p:nvPr/>
        </p:nvCxnSpPr>
        <p:spPr>
          <a:xfrm flipV="1">
            <a:off x="7042305" y="1561993"/>
            <a:ext cx="4253347" cy="54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/>
          <p:cNvCxnSpPr>
            <a:stCxn id="38" idx="2"/>
          </p:cNvCxnSpPr>
          <p:nvPr/>
        </p:nvCxnSpPr>
        <p:spPr>
          <a:xfrm>
            <a:off x="6645561" y="1960273"/>
            <a:ext cx="0" cy="427427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>
            <a:off x="11295652" y="1561993"/>
            <a:ext cx="0" cy="467255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>
            <a:off x="6645561" y="6234545"/>
            <a:ext cx="465009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stCxn id="38" idx="4"/>
          </p:cNvCxnSpPr>
          <p:nvPr/>
        </p:nvCxnSpPr>
        <p:spPr>
          <a:xfrm>
            <a:off x="7042305" y="2353088"/>
            <a:ext cx="4253347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sultado de imagen de economy 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792" y="1721891"/>
            <a:ext cx="364171" cy="49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7433615" y="1739588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Economy</a:t>
            </a:r>
            <a:endParaRPr lang="en-US" sz="24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2063378" y="2691619"/>
            <a:ext cx="3488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B. Obama: Education Speech - 2008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063378" y="3496834"/>
            <a:ext cx="3488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G. Bush: Education Campaign Speech - 1999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063378" y="4548270"/>
            <a:ext cx="3488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D. Trump: Education Quotes - 2015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2063378" y="5353484"/>
            <a:ext cx="348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Ruth Kelly: </a:t>
            </a:r>
            <a:r>
              <a:rPr lang="en-US" b="1" dirty="0"/>
              <a:t>North of England Education </a:t>
            </a:r>
            <a:r>
              <a:rPr lang="en-US" b="1" dirty="0" smtClean="0"/>
              <a:t>conference - 2005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7670546" y="2566866"/>
            <a:ext cx="3488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B. Clinton: </a:t>
            </a:r>
            <a:r>
              <a:rPr lang="en-US" sz="16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Upenn</a:t>
            </a:r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Speech - 1992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7670546" y="3318185"/>
            <a:ext cx="3488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B. Obama: Economy Speech - 2009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7670546" y="4069504"/>
            <a:ext cx="3488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D. Trump: Jobs &amp; Economy - 2016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7670546" y="4820823"/>
            <a:ext cx="3488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G. Bush: Economic Crisis - 2008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670546" y="5572144"/>
            <a:ext cx="3488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D. </a:t>
            </a:r>
            <a:r>
              <a:rPr lang="en-US" sz="1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Cameron: Transforming the British </a:t>
            </a:r>
            <a:r>
              <a:rPr lang="en-US" sz="1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economy - 2010</a:t>
            </a:r>
            <a:endParaRPr lang="en-US" sz="1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261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41" grpId="0" animBg="1"/>
      <p:bldP spid="42" grpId="0" animBg="1"/>
      <p:bldP spid="43" grpId="0" animBg="1"/>
      <p:bldP spid="44" grpId="0" animBg="1"/>
      <p:bldP spid="36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1954" y="27346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Generating Speech - Education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872672" y="1479916"/>
            <a:ext cx="1080000" cy="108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ipse 3"/>
          <p:cNvSpPr/>
          <p:nvPr/>
        </p:nvSpPr>
        <p:spPr>
          <a:xfrm>
            <a:off x="872672" y="2790735"/>
            <a:ext cx="1080000" cy="108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/>
          <p:cNvSpPr/>
          <p:nvPr/>
        </p:nvSpPr>
        <p:spPr>
          <a:xfrm>
            <a:off x="872672" y="4101554"/>
            <a:ext cx="1080000" cy="108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872672" y="5412374"/>
            <a:ext cx="1080000" cy="108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2360369" y="1696751"/>
            <a:ext cx="3436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a typeface="Adobe Gothic Std B" panose="020B0800000000000000" pitchFamily="34" charset="-128"/>
              </a:rPr>
              <a:t>Women’s role is...</a:t>
            </a:r>
            <a:endParaRPr lang="en-US" sz="3200" b="1" dirty="0">
              <a:ea typeface="Adobe Gothic Std B" panose="020B0800000000000000" pitchFamily="34" charset="-128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360367" y="3007570"/>
            <a:ext cx="874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a typeface="Adobe Gothic Std B" panose="020B0800000000000000" pitchFamily="34" charset="-128"/>
              </a:rPr>
              <a:t>Women’s role is...</a:t>
            </a:r>
            <a:endParaRPr lang="en-US" sz="3200" b="1" dirty="0">
              <a:ea typeface="Adobe Gothic Std B" panose="020B0800000000000000" pitchFamily="34" charset="-12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360367" y="4318389"/>
            <a:ext cx="9095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a typeface="Adobe Gothic Std B" panose="020B0800000000000000" pitchFamily="34" charset="-128"/>
              </a:rPr>
              <a:t>Women’s role is...</a:t>
            </a:r>
            <a:endParaRPr lang="en-US" sz="3200" b="1" dirty="0">
              <a:ea typeface="Adobe Gothic Std B" panose="020B0800000000000000" pitchFamily="34" charset="-128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360367" y="5629208"/>
            <a:ext cx="9095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a typeface="Adobe Gothic Std B" panose="020B0800000000000000" pitchFamily="34" charset="-128"/>
              </a:rPr>
              <a:t>Women’s role is...</a:t>
            </a:r>
            <a:endParaRPr lang="en-US" sz="3200" b="1" dirty="0">
              <a:ea typeface="Adobe Gothic Std B" panose="020B0800000000000000" pitchFamily="34" charset="-12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624423" y="1758306"/>
            <a:ext cx="54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currency of the Information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624423" y="3069125"/>
            <a:ext cx="548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pleasure to be here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624423" y="4379944"/>
            <a:ext cx="5831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community determined to move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624423" y="5690763"/>
            <a:ext cx="583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living in poverty. If	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10905801" y="216793"/>
            <a:ext cx="1019860" cy="1019860"/>
            <a:chOff x="6295339" y="2595568"/>
            <a:chExt cx="2175933" cy="2175933"/>
          </a:xfrm>
        </p:grpSpPr>
        <p:sp>
          <p:nvSpPr>
            <p:cNvPr id="17" name="Elipse 16"/>
            <p:cNvSpPr/>
            <p:nvPr/>
          </p:nvSpPr>
          <p:spPr>
            <a:xfrm>
              <a:off x="6295339" y="2595568"/>
              <a:ext cx="2175933" cy="217593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8" descr="Resultado de imagen de speaker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750" y="2941932"/>
              <a:ext cx="901110" cy="1483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uadroTexto 18"/>
          <p:cNvSpPr txBox="1"/>
          <p:nvPr/>
        </p:nvSpPr>
        <p:spPr>
          <a:xfrm>
            <a:off x="8927161" y="94706"/>
            <a:ext cx="21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should I say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2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1954" y="27346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Generating Speech - Economy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403497" y="1668306"/>
            <a:ext cx="3436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economy is...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403495" y="2673920"/>
            <a:ext cx="874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economy is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...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403495" y="3679534"/>
            <a:ext cx="909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economy is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...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403495" y="5690763"/>
            <a:ext cx="909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economy is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...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307319" y="1668306"/>
            <a:ext cx="5483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investing in ourselves. The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307319" y="2673920"/>
            <a:ext cx="548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now watching and waiting for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307319" y="3679534"/>
            <a:ext cx="5831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bold, ambitious,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307319" y="5690763"/>
            <a:ext cx="583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heavily reliant on just a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1049152" y="1479916"/>
            <a:ext cx="900000" cy="9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1049152" y="2485530"/>
            <a:ext cx="900000" cy="9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1049152" y="4496758"/>
            <a:ext cx="900000" cy="9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/>
          <p:cNvSpPr/>
          <p:nvPr/>
        </p:nvSpPr>
        <p:spPr>
          <a:xfrm>
            <a:off x="1049152" y="5502373"/>
            <a:ext cx="900000" cy="9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1049152" y="3491144"/>
            <a:ext cx="900000" cy="9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/>
          <p:cNvSpPr txBox="1"/>
          <p:nvPr/>
        </p:nvSpPr>
        <p:spPr>
          <a:xfrm>
            <a:off x="2403494" y="4685148"/>
            <a:ext cx="9095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</a:t>
            </a:r>
            <a:r>
              <a:rPr lang="en-US" sz="28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economy is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...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307319" y="4685148"/>
            <a:ext cx="5831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 danger. So I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10905801" y="216793"/>
            <a:ext cx="1019860" cy="1019860"/>
            <a:chOff x="6295339" y="2595568"/>
            <a:chExt cx="2175933" cy="2175933"/>
          </a:xfrm>
        </p:grpSpPr>
        <p:sp>
          <p:nvSpPr>
            <p:cNvPr id="24" name="Elipse 23"/>
            <p:cNvSpPr/>
            <p:nvPr/>
          </p:nvSpPr>
          <p:spPr>
            <a:xfrm>
              <a:off x="6295339" y="2595568"/>
              <a:ext cx="2175933" cy="2175933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18" descr="Resultado de imagen de speaker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750" y="2941932"/>
              <a:ext cx="901110" cy="1483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CuadroTexto 25"/>
          <p:cNvSpPr txBox="1"/>
          <p:nvPr/>
        </p:nvSpPr>
        <p:spPr>
          <a:xfrm>
            <a:off x="8927161" y="94706"/>
            <a:ext cx="214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should I say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ángulo 95"/>
          <p:cNvSpPr/>
          <p:nvPr/>
        </p:nvSpPr>
        <p:spPr>
          <a:xfrm>
            <a:off x="664836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3735042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99860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lecha derecha 59"/>
          <p:cNvSpPr/>
          <p:nvPr/>
        </p:nvSpPr>
        <p:spPr>
          <a:xfrm>
            <a:off x="297873" y="3221904"/>
            <a:ext cx="11596254" cy="933623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6032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roadmap to presidency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19667" y="2595568"/>
            <a:ext cx="2175933" cy="2175933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507503" y="2595568"/>
            <a:ext cx="2175933" cy="2175933"/>
          </a:xfrm>
          <a:prstGeom prst="ellipse">
            <a:avLst/>
          </a:prstGeom>
          <a:solidFill>
            <a:srgbClr val="C0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6295339" y="2595568"/>
            <a:ext cx="2175933" cy="2175933"/>
          </a:xfrm>
          <a:prstGeom prst="ellipse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6" name="Picture 1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5" y="2898719"/>
            <a:ext cx="1618055" cy="16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twee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81" y="3088643"/>
            <a:ext cx="1261376" cy="12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speaker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50" y="2941932"/>
            <a:ext cx="901110" cy="14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/>
          <p:cNvSpPr txBox="1"/>
          <p:nvPr/>
        </p:nvSpPr>
        <p:spPr>
          <a:xfrm>
            <a:off x="808724" y="1513675"/>
            <a:ext cx="198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3507503" y="1513674"/>
            <a:ext cx="2063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6311582" y="1513674"/>
            <a:ext cx="2143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should I 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823462" y="5015341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Sentiment Analysis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3576123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Language Modeling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6476842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Language Modeling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998605" y="5662612"/>
            <a:ext cx="1618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Naive Bayes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MaxEnt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3744025" y="5886706"/>
            <a:ext cx="161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LSTM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N-gram Pr.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CuadroTexto 92"/>
          <p:cNvSpPr txBox="1"/>
          <p:nvPr/>
        </p:nvSpPr>
        <p:spPr>
          <a:xfrm>
            <a:off x="6664588" y="5981179"/>
            <a:ext cx="161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N-gram Pr.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083174" y="2595568"/>
            <a:ext cx="2175933" cy="2175933"/>
            <a:chOff x="9083174" y="2595568"/>
            <a:chExt cx="2175933" cy="2175933"/>
          </a:xfrm>
        </p:grpSpPr>
        <p:sp>
          <p:nvSpPr>
            <p:cNvPr id="69" name="Elipse 68"/>
            <p:cNvSpPr/>
            <p:nvPr/>
          </p:nvSpPr>
          <p:spPr>
            <a:xfrm>
              <a:off x="9083174" y="2595568"/>
              <a:ext cx="2175933" cy="21759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6" name="Picture 2" descr="Resultado de imagen de trump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7207" l="1887" r="97484">
                          <a14:foregroundMark x1="77987" y1="92737" x2="21384" y2="932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9913" y="2848947"/>
              <a:ext cx="713285" cy="80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Resultado de imagen de atril icon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973" y="3513774"/>
              <a:ext cx="892334" cy="892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86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Conclusions and considerations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616842" y="365125"/>
            <a:ext cx="1076217" cy="1076217"/>
            <a:chOff x="9083174" y="2595568"/>
            <a:chExt cx="2175933" cy="2175933"/>
          </a:xfrm>
        </p:grpSpPr>
        <p:sp>
          <p:nvSpPr>
            <p:cNvPr id="4" name="Elipse 3"/>
            <p:cNvSpPr/>
            <p:nvPr/>
          </p:nvSpPr>
          <p:spPr>
            <a:xfrm>
              <a:off x="9083174" y="2595568"/>
              <a:ext cx="2175933" cy="217593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Picture 2" descr="Resultado de imagen de trump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207" l="1887" r="97484">
                          <a14:foregroundMark x1="77987" y1="92737" x2="21384" y2="932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9913" y="2848947"/>
              <a:ext cx="713285" cy="80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Resultado de imagen de atril icon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973" y="3513774"/>
              <a:ext cx="892334" cy="892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uadroTexto 6"/>
          <p:cNvSpPr txBox="1"/>
          <p:nvPr/>
        </p:nvSpPr>
        <p:spPr>
          <a:xfrm>
            <a:off x="537624" y="1929942"/>
            <a:ext cx="315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Understanding the context of an event through NLP techniques</a:t>
            </a:r>
            <a:endParaRPr lang="en-US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213139054"/>
              </p:ext>
            </p:extLst>
          </p:nvPr>
        </p:nvGraphicFramePr>
        <p:xfrm>
          <a:off x="111305" y="2682579"/>
          <a:ext cx="4012339" cy="3844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1224286" y="4164790"/>
            <a:ext cx="178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NLP Techniques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649584" y="1929942"/>
            <a:ext cx="2832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Contextual factors shape the inputs/outputs of analysis. </a:t>
            </a:r>
            <a:endParaRPr lang="en-US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Resultado de imagen de 5 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11814" y1="11723" x2="28369" y2="52684"/>
                        <a14:foregroundMark x1="19384" y1="2966" x2="19384" y2="2966"/>
                        <a14:foregroundMark x1="8486" y1="7768" x2="11814" y2="45480"/>
                        <a14:foregroundMark x1="24542" y1="10876" x2="32113" y2="47034"/>
                        <a14:foregroundMark x1="66140" y1="71045" x2="85025" y2="15678"/>
                        <a14:foregroundMark x1="51498" y1="9322" x2="47255" y2="32627"/>
                        <a14:foregroundMark x1="17055" y1="52684" x2="3328" y2="30932"/>
                        <a14:foregroundMark x1="3328" y1="23023" x2="25957" y2="5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80" y="3521365"/>
            <a:ext cx="3282035" cy="193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8431078" y="1929942"/>
            <a:ext cx="3261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Replicability and Scalability of NLP techniques for analyzing social media</a:t>
            </a:r>
            <a:endParaRPr lang="en-US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28" name="Picture 4" descr="Resultado de imagen de scalabl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43" y="3732294"/>
            <a:ext cx="2933651" cy="107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trump thank you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48812"/>
            <a:ext cx="12192001" cy="550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7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de trump questions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39"/>
            <a:ext cx="12192000" cy="677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090756" y="1891267"/>
            <a:ext cx="801048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99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Q&amp;A</a:t>
            </a:r>
            <a:endParaRPr lang="en-US" sz="199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864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085082" y="762000"/>
            <a:ext cx="7987173" cy="441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ultado de imagen de computer screen mockup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401782"/>
            <a:ext cx="8803932" cy="64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ata from Google - Google Chrome 21_06_2019 8_12_48 p. m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4269" b="21871"/>
          <a:stretch/>
        </p:blipFill>
        <p:spPr>
          <a:xfrm>
            <a:off x="2112792" y="1953490"/>
            <a:ext cx="7959463" cy="28665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112793" y="1160668"/>
            <a:ext cx="7959462" cy="584775"/>
          </a:xfrm>
          <a:prstGeom prst="rect">
            <a:avLst/>
          </a:prstGeom>
          <a:solidFill>
            <a:srgbClr val="0070C0">
              <a:alpha val="9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Grand Old Party Debate: 2016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4" descr="Resultado de imagen de republican party logo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443" y="4602632"/>
            <a:ext cx="514891" cy="44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50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ángulo 95"/>
          <p:cNvSpPr/>
          <p:nvPr/>
        </p:nvSpPr>
        <p:spPr>
          <a:xfrm>
            <a:off x="664836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ángulo 93"/>
          <p:cNvSpPr/>
          <p:nvPr/>
        </p:nvSpPr>
        <p:spPr>
          <a:xfrm>
            <a:off x="3735042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 60"/>
          <p:cNvSpPr/>
          <p:nvPr/>
        </p:nvSpPr>
        <p:spPr>
          <a:xfrm>
            <a:off x="99860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echa derecha 59"/>
          <p:cNvSpPr/>
          <p:nvPr/>
        </p:nvSpPr>
        <p:spPr>
          <a:xfrm>
            <a:off x="297873" y="3221904"/>
            <a:ext cx="11596254" cy="933623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6032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roadmap to presidency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19667" y="2595568"/>
            <a:ext cx="2175933" cy="2175933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ipse 66"/>
          <p:cNvSpPr/>
          <p:nvPr/>
        </p:nvSpPr>
        <p:spPr>
          <a:xfrm>
            <a:off x="3507503" y="2595568"/>
            <a:ext cx="2175933" cy="2175933"/>
          </a:xfrm>
          <a:prstGeom prst="ellipse">
            <a:avLst/>
          </a:prstGeom>
          <a:solidFill>
            <a:srgbClr val="C0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ipse 68"/>
          <p:cNvSpPr/>
          <p:nvPr/>
        </p:nvSpPr>
        <p:spPr>
          <a:xfrm>
            <a:off x="9083174" y="2595568"/>
            <a:ext cx="2175933" cy="2175933"/>
          </a:xfrm>
          <a:prstGeom prst="ellipse">
            <a:avLst/>
          </a:prstGeom>
          <a:solidFill>
            <a:srgbClr val="0070C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ipse 69"/>
          <p:cNvSpPr/>
          <p:nvPr/>
        </p:nvSpPr>
        <p:spPr>
          <a:xfrm>
            <a:off x="6295339" y="2595568"/>
            <a:ext cx="2175933" cy="2175933"/>
          </a:xfrm>
          <a:prstGeom prst="ellipse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ultado de imagen de trump ico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07" l="1887" r="97484">
                        <a14:foregroundMark x1="77987" y1="92737" x2="21384" y2="93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913" y="2848947"/>
            <a:ext cx="713285" cy="8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5" y="2898719"/>
            <a:ext cx="1618055" cy="16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tweet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81" y="3088643"/>
            <a:ext cx="1261376" cy="12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speaker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50" y="2941932"/>
            <a:ext cx="901110" cy="14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/>
          <p:cNvSpPr txBox="1"/>
          <p:nvPr/>
        </p:nvSpPr>
        <p:spPr>
          <a:xfrm>
            <a:off x="808724" y="1513675"/>
            <a:ext cx="198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3507503" y="1513674"/>
            <a:ext cx="2063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6311582" y="1513674"/>
            <a:ext cx="2143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should I say</a:t>
            </a:r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823462" y="5015341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Sentiment Analysis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3576123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Language Modeling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6476842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Language Modeling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998605" y="5662612"/>
            <a:ext cx="1618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Naive Bayes</a:t>
            </a:r>
          </a:p>
          <a:p>
            <a:pPr algn="ctr"/>
            <a:r>
              <a:rPr lang="en-US" dirty="0" err="1" smtClean="0"/>
              <a:t>MaxEnt</a:t>
            </a:r>
            <a:endParaRPr lang="en-US" dirty="0" smtClean="0"/>
          </a:p>
          <a:p>
            <a:pPr algn="ctr"/>
            <a:r>
              <a:rPr lang="es-CO" dirty="0" smtClean="0"/>
              <a:t>Neural Net</a:t>
            </a:r>
            <a:endParaRPr lang="en-US" dirty="0"/>
          </a:p>
        </p:txBody>
      </p:sp>
      <p:sp>
        <p:nvSpPr>
          <p:cNvPr id="92" name="CuadroTexto 91"/>
          <p:cNvSpPr txBox="1"/>
          <p:nvPr/>
        </p:nvSpPr>
        <p:spPr>
          <a:xfrm>
            <a:off x="3744025" y="5886706"/>
            <a:ext cx="161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LSTM</a:t>
            </a:r>
          </a:p>
          <a:p>
            <a:pPr algn="ctr"/>
            <a:r>
              <a:rPr lang="en-US" dirty="0" smtClean="0"/>
              <a:t>N-gram Pr.</a:t>
            </a:r>
            <a:endParaRPr lang="en-US" dirty="0"/>
          </a:p>
        </p:txBody>
      </p:sp>
      <p:sp>
        <p:nvSpPr>
          <p:cNvPr id="93" name="CuadroTexto 92"/>
          <p:cNvSpPr txBox="1"/>
          <p:nvPr/>
        </p:nvSpPr>
        <p:spPr>
          <a:xfrm>
            <a:off x="6664588" y="5981179"/>
            <a:ext cx="161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N-gram Pr.</a:t>
            </a:r>
            <a:endParaRPr lang="en-US" dirty="0"/>
          </a:p>
        </p:txBody>
      </p:sp>
      <p:pic>
        <p:nvPicPr>
          <p:cNvPr id="2" name="Picture 2" descr="Resultado de imagen de atril icon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973" y="3513774"/>
            <a:ext cx="892334" cy="89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61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4" grpId="0" animBg="1"/>
      <p:bldP spid="61" grpId="0" animBg="1"/>
      <p:bldP spid="60" grpId="0" animBg="1"/>
      <p:bldP spid="46" grpId="0" animBg="1"/>
      <p:bldP spid="67" grpId="0" animBg="1"/>
      <p:bldP spid="69" grpId="0" animBg="1"/>
      <p:bldP spid="70" grpId="0" animBg="1"/>
      <p:bldP spid="54" grpId="0"/>
      <p:bldP spid="83" grpId="0"/>
      <p:bldP spid="84" grpId="0"/>
      <p:bldP spid="56" grpId="0"/>
      <p:bldP spid="89" grpId="0"/>
      <p:bldP spid="90" grpId="0"/>
      <p:bldP spid="59" grpId="0"/>
      <p:bldP spid="92" grpId="0"/>
      <p:bldP spid="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ángulo 95"/>
          <p:cNvSpPr/>
          <p:nvPr/>
        </p:nvSpPr>
        <p:spPr>
          <a:xfrm>
            <a:off x="664836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3735042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998605" y="5015340"/>
            <a:ext cx="1610815" cy="1570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lecha derecha 59"/>
          <p:cNvSpPr/>
          <p:nvPr/>
        </p:nvSpPr>
        <p:spPr>
          <a:xfrm>
            <a:off x="297873" y="3221904"/>
            <a:ext cx="11596254" cy="933623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6032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roadmap to presidency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719667" y="2595568"/>
            <a:ext cx="2175933" cy="2175933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3507503" y="2595568"/>
            <a:ext cx="2175933" cy="21759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9083174" y="2595568"/>
            <a:ext cx="2175933" cy="21759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6295339" y="2595568"/>
            <a:ext cx="2175933" cy="21759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esultado de imagen de trump icon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07" l="1887" r="97484">
                        <a14:foregroundMark x1="77987" y1="92737" x2="21384" y2="93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913" y="2848947"/>
            <a:ext cx="713285" cy="80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65" y="2898719"/>
            <a:ext cx="1618055" cy="16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tweet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81" y="3088643"/>
            <a:ext cx="1261376" cy="123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speaker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50" y="2941932"/>
            <a:ext cx="901110" cy="148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/>
          <p:cNvSpPr txBox="1"/>
          <p:nvPr/>
        </p:nvSpPr>
        <p:spPr>
          <a:xfrm>
            <a:off x="808724" y="1513675"/>
            <a:ext cx="198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3507503" y="1513674"/>
            <a:ext cx="2063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they 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6311582" y="1513674"/>
            <a:ext cx="2143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What should I 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823462" y="5015341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Sentiment Analysis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3576123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Language Modeling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6476842" y="5084615"/>
            <a:ext cx="195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Language Modeling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n-cs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998605" y="5662612"/>
            <a:ext cx="1618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Naive Bayes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MaxEnt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3744025" y="5886706"/>
            <a:ext cx="161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LSTM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N-gram Pr.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CuadroTexto 92"/>
          <p:cNvSpPr txBox="1"/>
          <p:nvPr/>
        </p:nvSpPr>
        <p:spPr>
          <a:xfrm>
            <a:off x="6664588" y="5981179"/>
            <a:ext cx="161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N-gram Pr.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Resultado de imagen de atril icon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973" y="3513774"/>
            <a:ext cx="892334" cy="89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3"/>
          <p:cNvSpPr txBox="1">
            <a:spLocks/>
          </p:cNvSpPr>
          <p:nvPr/>
        </p:nvSpPr>
        <p:spPr>
          <a:xfrm>
            <a:off x="589845" y="398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Sentiment Analysis</a:t>
            </a:r>
          </a:p>
        </p:txBody>
      </p:sp>
      <p:sp>
        <p:nvSpPr>
          <p:cNvPr id="48" name="Elipse 47"/>
          <p:cNvSpPr/>
          <p:nvPr/>
        </p:nvSpPr>
        <p:spPr>
          <a:xfrm>
            <a:off x="3757318" y="1414105"/>
            <a:ext cx="3727453" cy="9338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Initial P</a:t>
            </a:r>
            <a:r>
              <a:rPr kumimoji="0" lang="en-US" sz="2000" b="1" i="1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rocessing</a:t>
            </a:r>
            <a:endParaRPr kumimoji="0" lang="en-US" sz="2000" b="1" i="1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Hashtags,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Emoticons,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Usernames, URLs, Repetitions</a:t>
            </a:r>
          </a:p>
        </p:txBody>
      </p:sp>
      <p:sp>
        <p:nvSpPr>
          <p:cNvPr id="72" name="Elipse 71"/>
          <p:cNvSpPr/>
          <p:nvPr/>
        </p:nvSpPr>
        <p:spPr>
          <a:xfrm>
            <a:off x="8330130" y="4877119"/>
            <a:ext cx="3009999" cy="1036530"/>
          </a:xfrm>
          <a:prstGeom prst="rect">
            <a:avLst/>
          </a:prstGeom>
          <a:solidFill>
            <a:srgbClr val="057F6E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NLP Techniques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Stemming,  N-grams,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POS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Tagging,  Negations,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SentiWordNet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72387" y="4436157"/>
            <a:ext cx="2534142" cy="1918454"/>
            <a:chOff x="9206656" y="4322499"/>
            <a:chExt cx="2298650" cy="1666766"/>
          </a:xfrm>
        </p:grpSpPr>
        <p:sp>
          <p:nvSpPr>
            <p:cNvPr id="16" name="Rectángulo 15"/>
            <p:cNvSpPr/>
            <p:nvPr/>
          </p:nvSpPr>
          <p:spPr>
            <a:xfrm>
              <a:off x="9347200" y="4322499"/>
              <a:ext cx="1941689" cy="166676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" name="Grupo 43"/>
            <p:cNvGrpSpPr/>
            <p:nvPr/>
          </p:nvGrpSpPr>
          <p:grpSpPr>
            <a:xfrm>
              <a:off x="9492466" y="4424874"/>
              <a:ext cx="1658135" cy="1041171"/>
              <a:chOff x="6373636" y="3005490"/>
              <a:chExt cx="4095750" cy="2314575"/>
            </a:xfrm>
          </p:grpSpPr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3636" y="3005490"/>
                <a:ext cx="4095750" cy="23145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</p:pic>
          <p:sp>
            <p:nvSpPr>
              <p:cNvPr id="40" name="Rectángulo 39"/>
              <p:cNvSpPr/>
              <p:nvPr/>
            </p:nvSpPr>
            <p:spPr>
              <a:xfrm>
                <a:off x="8613422" y="3033893"/>
                <a:ext cx="1840087" cy="4289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CuadroTexto 68"/>
            <p:cNvSpPr txBox="1"/>
            <p:nvPr/>
          </p:nvSpPr>
          <p:spPr>
            <a:xfrm>
              <a:off x="9206656" y="5515597"/>
              <a:ext cx="2298650" cy="32087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Neural Network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5277142" y="4436157"/>
            <a:ext cx="2173897" cy="1918454"/>
            <a:chOff x="9347200" y="2527010"/>
            <a:chExt cx="1941689" cy="1666766"/>
          </a:xfrm>
          <a:solidFill>
            <a:srgbClr val="057F6E"/>
          </a:solidFill>
        </p:grpSpPr>
        <p:sp>
          <p:nvSpPr>
            <p:cNvPr id="3" name="Rectángulo 2"/>
            <p:cNvSpPr/>
            <p:nvPr/>
          </p:nvSpPr>
          <p:spPr>
            <a:xfrm>
              <a:off x="9347200" y="2527010"/>
              <a:ext cx="1941689" cy="166676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6206" y="2665916"/>
              <a:ext cx="1634395" cy="102592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pic>
        <p:sp>
          <p:nvSpPr>
            <p:cNvPr id="70" name="CuadroTexto 69"/>
            <p:cNvSpPr txBox="1"/>
            <p:nvPr/>
          </p:nvSpPr>
          <p:spPr>
            <a:xfrm>
              <a:off x="9420309" y="3763759"/>
              <a:ext cx="1868580" cy="320878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MaxEnt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Classifier</a:t>
              </a: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8084752" y="2386536"/>
            <a:ext cx="1595332" cy="1549931"/>
            <a:chOff x="9347200" y="2527010"/>
            <a:chExt cx="1941689" cy="1666766"/>
          </a:xfrm>
          <a:solidFill>
            <a:srgbClr val="057F6E"/>
          </a:solidFill>
        </p:grpSpPr>
        <p:sp>
          <p:nvSpPr>
            <p:cNvPr id="20" name="Rectángulo 19"/>
            <p:cNvSpPr/>
            <p:nvPr/>
          </p:nvSpPr>
          <p:spPr>
            <a:xfrm>
              <a:off x="9347200" y="2527010"/>
              <a:ext cx="1941689" cy="166676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6206" y="2665916"/>
              <a:ext cx="1634395" cy="102592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pic>
        <p:sp>
          <p:nvSpPr>
            <p:cNvPr id="22" name="CuadroTexto 21"/>
            <p:cNvSpPr txBox="1"/>
            <p:nvPr/>
          </p:nvSpPr>
          <p:spPr>
            <a:xfrm>
              <a:off x="9420308" y="3733536"/>
              <a:ext cx="1868581" cy="350283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MaxEnt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 Classifier</a:t>
              </a: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9900166" y="2387329"/>
            <a:ext cx="1535265" cy="1549138"/>
            <a:chOff x="8469113" y="2655734"/>
            <a:chExt cx="1316221" cy="1521156"/>
          </a:xfrm>
          <a:solidFill>
            <a:srgbClr val="057F6E"/>
          </a:solidFill>
        </p:grpSpPr>
        <p:grpSp>
          <p:nvGrpSpPr>
            <p:cNvPr id="24" name="Grupo 23"/>
            <p:cNvGrpSpPr/>
            <p:nvPr/>
          </p:nvGrpSpPr>
          <p:grpSpPr>
            <a:xfrm>
              <a:off x="8469113" y="2655734"/>
              <a:ext cx="1316221" cy="1521156"/>
              <a:chOff x="9347200" y="2527010"/>
              <a:chExt cx="1941689" cy="1666766"/>
            </a:xfrm>
            <a:grpFill/>
          </p:grpSpPr>
          <p:sp>
            <p:nvSpPr>
              <p:cNvPr id="25" name="Rectángulo 24"/>
              <p:cNvSpPr/>
              <p:nvPr/>
            </p:nvSpPr>
            <p:spPr>
              <a:xfrm>
                <a:off x="9347200" y="2527010"/>
                <a:ext cx="1941689" cy="166676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9420310" y="3754809"/>
                <a:ext cx="1868579" cy="3077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+mn-cs"/>
                  </a:rPr>
                  <a:t>Naïve Bayes</a:t>
                </a:r>
              </a:p>
            </p:txBody>
          </p:sp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1566" y="2851685"/>
              <a:ext cx="1061724" cy="872970"/>
            </a:xfrm>
            <a:prstGeom prst="rect">
              <a:avLst/>
            </a:prstGeom>
            <a:solidFill>
              <a:srgbClr val="057F6E"/>
            </a:solidFill>
          </p:spPr>
        </p:pic>
      </p:grpSp>
      <p:sp>
        <p:nvSpPr>
          <p:cNvPr id="29" name="Elipse 28"/>
          <p:cNvSpPr/>
          <p:nvPr/>
        </p:nvSpPr>
        <p:spPr>
          <a:xfrm>
            <a:off x="864016" y="2695443"/>
            <a:ext cx="2855634" cy="9321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NLP Techniques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TF-IDF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Word2Vec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B29DA9E-C4B4-4F21-AC1B-095A18B59F6D}"/>
              </a:ext>
            </a:extLst>
          </p:cNvPr>
          <p:cNvCxnSpPr>
            <a:stCxn id="48" idx="1"/>
            <a:endCxn id="29" idx="0"/>
          </p:cNvCxnSpPr>
          <p:nvPr/>
        </p:nvCxnSpPr>
        <p:spPr>
          <a:xfrm rot="10800000" flipV="1">
            <a:off x="2291834" y="1881035"/>
            <a:ext cx="1465485" cy="81440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EB7B11-A835-4448-B36A-2A2C251E5AA1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2291833" y="3627562"/>
            <a:ext cx="5802" cy="8085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ACB2DEB-6465-4257-BB5C-5A6C5507E553}"/>
              </a:ext>
            </a:extLst>
          </p:cNvPr>
          <p:cNvCxnSpPr>
            <a:stCxn id="48" idx="3"/>
            <a:endCxn id="20" idx="0"/>
          </p:cNvCxnSpPr>
          <p:nvPr/>
        </p:nvCxnSpPr>
        <p:spPr>
          <a:xfrm>
            <a:off x="7484771" y="1881035"/>
            <a:ext cx="1397647" cy="5055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7A99471-4C80-4FB9-BAE7-5BEF4DC9510F}"/>
              </a:ext>
            </a:extLst>
          </p:cNvPr>
          <p:cNvCxnSpPr>
            <a:stCxn id="48" idx="3"/>
            <a:endCxn id="25" idx="0"/>
          </p:cNvCxnSpPr>
          <p:nvPr/>
        </p:nvCxnSpPr>
        <p:spPr>
          <a:xfrm>
            <a:off x="7484771" y="1881035"/>
            <a:ext cx="3183028" cy="50629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B6842-ECAD-4662-9890-2B4C56AA0E61}"/>
              </a:ext>
            </a:extLst>
          </p:cNvPr>
          <p:cNvCxnSpPr>
            <a:stCxn id="72" idx="1"/>
            <a:endCxn id="3" idx="3"/>
          </p:cNvCxnSpPr>
          <p:nvPr/>
        </p:nvCxnSpPr>
        <p:spPr>
          <a:xfrm flipH="1">
            <a:off x="7451039" y="5395384"/>
            <a:ext cx="8790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EB578BEE-CBBB-4358-BD6B-19ED8B6E0555}"/>
              </a:ext>
            </a:extLst>
          </p:cNvPr>
          <p:cNvCxnSpPr>
            <a:stCxn id="20" idx="2"/>
            <a:endCxn id="72" idx="0"/>
          </p:cNvCxnSpPr>
          <p:nvPr/>
        </p:nvCxnSpPr>
        <p:spPr>
          <a:xfrm rot="16200000" flipH="1">
            <a:off x="8888448" y="3930437"/>
            <a:ext cx="940652" cy="95271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3039F6A-0E5E-4571-BCB0-B4BD849DF901}"/>
              </a:ext>
            </a:extLst>
          </p:cNvPr>
          <p:cNvCxnSpPr>
            <a:stCxn id="25" idx="2"/>
            <a:endCxn id="72" idx="0"/>
          </p:cNvCxnSpPr>
          <p:nvPr/>
        </p:nvCxnSpPr>
        <p:spPr>
          <a:xfrm rot="5400000">
            <a:off x="9781139" y="3990459"/>
            <a:ext cx="940652" cy="83266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ipse 28">
            <a:extLst>
              <a:ext uri="{FF2B5EF4-FFF2-40B4-BE49-F238E27FC236}">
                <a16:creationId xmlns:a16="http://schemas.microsoft.com/office/drawing/2014/main" id="{9A1CE680-0437-4EEF-8BEE-F49B0CE491EA}"/>
              </a:ext>
            </a:extLst>
          </p:cNvPr>
          <p:cNvSpPr/>
          <p:nvPr/>
        </p:nvSpPr>
        <p:spPr>
          <a:xfrm>
            <a:off x="2706682" y="1260748"/>
            <a:ext cx="501717" cy="4817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1" name="Elipse 28">
            <a:extLst>
              <a:ext uri="{FF2B5EF4-FFF2-40B4-BE49-F238E27FC236}">
                <a16:creationId xmlns:a16="http://schemas.microsoft.com/office/drawing/2014/main" id="{D7F84C7F-37DA-4DB2-BFDF-C8D22B31A608}"/>
              </a:ext>
            </a:extLst>
          </p:cNvPr>
          <p:cNvSpPr/>
          <p:nvPr/>
        </p:nvSpPr>
        <p:spPr>
          <a:xfrm>
            <a:off x="7972752" y="1276871"/>
            <a:ext cx="501717" cy="481754"/>
          </a:xfrm>
          <a:prstGeom prst="rect">
            <a:avLst/>
          </a:prstGeom>
          <a:solidFill>
            <a:srgbClr val="057F6E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11105445" y="269416"/>
            <a:ext cx="816680" cy="816680"/>
            <a:chOff x="719667" y="2595568"/>
            <a:chExt cx="2175933" cy="2175933"/>
          </a:xfrm>
        </p:grpSpPr>
        <p:sp>
          <p:nvSpPr>
            <p:cNvPr id="38" name="Elipse 37"/>
            <p:cNvSpPr/>
            <p:nvPr/>
          </p:nvSpPr>
          <p:spPr>
            <a:xfrm>
              <a:off x="719667" y="2595568"/>
              <a:ext cx="2175933" cy="2175933"/>
            </a:xfrm>
            <a:prstGeom prst="ellipse">
              <a:avLst/>
            </a:prstGeom>
            <a:solidFill>
              <a:srgbClr val="FFC00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" name="Picture 1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365" y="2898719"/>
              <a:ext cx="1618055" cy="161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CuadroTexto 44"/>
          <p:cNvSpPr txBox="1"/>
          <p:nvPr/>
        </p:nvSpPr>
        <p:spPr>
          <a:xfrm>
            <a:off x="9343872" y="255858"/>
            <a:ext cx="198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4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3"/>
          <p:cNvSpPr txBox="1">
            <a:spLocks/>
          </p:cNvSpPr>
          <p:nvPr/>
        </p:nvSpPr>
        <p:spPr>
          <a:xfrm>
            <a:off x="584410" y="266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Initial Tweets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Pre-processing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pSp>
        <p:nvGrpSpPr>
          <p:cNvPr id="46" name="Grupo 45"/>
          <p:cNvGrpSpPr/>
          <p:nvPr/>
        </p:nvGrpSpPr>
        <p:grpSpPr>
          <a:xfrm>
            <a:off x="1095021" y="1966925"/>
            <a:ext cx="9898355" cy="3773486"/>
            <a:chOff x="2025196" y="1929499"/>
            <a:chExt cx="8428315" cy="3355505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5196" y="2494845"/>
              <a:ext cx="8428315" cy="209205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5068711" y="3251200"/>
              <a:ext cx="293511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Elipse 32"/>
            <p:cNvSpPr/>
            <p:nvPr/>
          </p:nvSpPr>
          <p:spPr>
            <a:xfrm>
              <a:off x="5678310" y="3149600"/>
              <a:ext cx="451557" cy="4138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Elipse 33"/>
            <p:cNvSpPr/>
            <p:nvPr/>
          </p:nvSpPr>
          <p:spPr>
            <a:xfrm>
              <a:off x="2805288" y="4075289"/>
              <a:ext cx="3098801" cy="489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Elipse 37"/>
            <p:cNvSpPr/>
            <p:nvPr/>
          </p:nvSpPr>
          <p:spPr>
            <a:xfrm>
              <a:off x="8562622" y="2912533"/>
              <a:ext cx="1010356" cy="33482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Elipse 40"/>
            <p:cNvSpPr/>
            <p:nvPr/>
          </p:nvSpPr>
          <p:spPr>
            <a:xfrm>
              <a:off x="5997221" y="2912533"/>
              <a:ext cx="764823" cy="3480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Conector recto de flecha 12"/>
            <p:cNvCxnSpPr/>
            <p:nvPr/>
          </p:nvCxnSpPr>
          <p:spPr>
            <a:xfrm flipH="1">
              <a:off x="6671733" y="2212622"/>
              <a:ext cx="508001" cy="58702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/>
            <p:cNvCxnSpPr/>
            <p:nvPr/>
          </p:nvCxnSpPr>
          <p:spPr>
            <a:xfrm flipH="1">
              <a:off x="9324622" y="2054578"/>
              <a:ext cx="609600" cy="7450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flipH="1" flipV="1">
              <a:off x="5159023" y="4673600"/>
              <a:ext cx="203199" cy="61140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/>
            <p:nvPr/>
          </p:nvCxnSpPr>
          <p:spPr>
            <a:xfrm>
              <a:off x="5215466" y="1929499"/>
              <a:ext cx="462844" cy="115705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>
              <a:off x="3834278" y="2212622"/>
              <a:ext cx="1234433" cy="1016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uadroTexto 55"/>
          <p:cNvSpPr txBox="1"/>
          <p:nvPr/>
        </p:nvSpPr>
        <p:spPr>
          <a:xfrm>
            <a:off x="2275013" y="1867990"/>
            <a:ext cx="1789811" cy="44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Punctuations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9578099" y="1733500"/>
            <a:ext cx="1789811" cy="44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Hashtags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4254387" y="5740410"/>
            <a:ext cx="1789811" cy="44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URLs</a:t>
            </a:r>
          </a:p>
        </p:txBody>
      </p:sp>
      <p:sp>
        <p:nvSpPr>
          <p:cNvPr id="59" name="CuadroTexto 58"/>
          <p:cNvSpPr txBox="1"/>
          <p:nvPr/>
        </p:nvSpPr>
        <p:spPr>
          <a:xfrm>
            <a:off x="6386270" y="1899279"/>
            <a:ext cx="1789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Usernames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3946822" y="1602471"/>
            <a:ext cx="1789811" cy="44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Emoticons</a:t>
            </a:r>
          </a:p>
        </p:txBody>
      </p:sp>
      <p:grpSp>
        <p:nvGrpSpPr>
          <p:cNvPr id="20" name="Grupo 19"/>
          <p:cNvGrpSpPr/>
          <p:nvPr/>
        </p:nvGrpSpPr>
        <p:grpSpPr>
          <a:xfrm>
            <a:off x="11105445" y="269416"/>
            <a:ext cx="816680" cy="816680"/>
            <a:chOff x="719667" y="2595568"/>
            <a:chExt cx="2175933" cy="2175933"/>
          </a:xfrm>
        </p:grpSpPr>
        <p:sp>
          <p:nvSpPr>
            <p:cNvPr id="21" name="Elipse 20"/>
            <p:cNvSpPr/>
            <p:nvPr/>
          </p:nvSpPr>
          <p:spPr>
            <a:xfrm>
              <a:off x="719667" y="2595568"/>
              <a:ext cx="2175933" cy="2175933"/>
            </a:xfrm>
            <a:prstGeom prst="ellipse">
              <a:avLst/>
            </a:prstGeom>
            <a:solidFill>
              <a:srgbClr val="FFC00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12" descr="Imagen relacionad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365" y="2898719"/>
              <a:ext cx="1618055" cy="161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uadroTexto 22"/>
          <p:cNvSpPr txBox="1"/>
          <p:nvPr/>
        </p:nvSpPr>
        <p:spPr>
          <a:xfrm>
            <a:off x="9343872" y="255858"/>
            <a:ext cx="198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5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3"/>
          <p:cNvSpPr txBox="1">
            <a:spLocks/>
          </p:cNvSpPr>
          <p:nvPr/>
        </p:nvSpPr>
        <p:spPr>
          <a:xfrm>
            <a:off x="601134" y="66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NLP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j-cs"/>
              </a:rPr>
              <a:t>Techniques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+mj-cs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476955" y="1185333"/>
            <a:ext cx="3079044" cy="2562578"/>
            <a:chOff x="476955" y="1185333"/>
            <a:chExt cx="3079044" cy="2562578"/>
          </a:xfrm>
          <a:solidFill>
            <a:schemeClr val="bg1"/>
          </a:solidFill>
        </p:grpSpPr>
        <p:sp>
          <p:nvSpPr>
            <p:cNvPr id="12" name="Rectángulo redondeado 11"/>
            <p:cNvSpPr/>
            <p:nvPr/>
          </p:nvSpPr>
          <p:spPr>
            <a:xfrm>
              <a:off x="476955" y="1185333"/>
              <a:ext cx="3079044" cy="256257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11" y="1469851"/>
              <a:ext cx="2296583" cy="17094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pic>
        <p:sp>
          <p:nvSpPr>
            <p:cNvPr id="27" name="CuadroTexto 26"/>
            <p:cNvSpPr txBox="1"/>
            <p:nvPr/>
          </p:nvSpPr>
          <p:spPr>
            <a:xfrm>
              <a:off x="1282480" y="3226576"/>
              <a:ext cx="1524000" cy="40011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Stemming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393561" y="1196074"/>
            <a:ext cx="3079044" cy="2562578"/>
            <a:chOff x="4640368" y="1422959"/>
            <a:chExt cx="3079044" cy="2562578"/>
          </a:xfrm>
        </p:grpSpPr>
        <p:sp>
          <p:nvSpPr>
            <p:cNvPr id="39" name="Rectángulo redondeado 38"/>
            <p:cNvSpPr/>
            <p:nvPr/>
          </p:nvSpPr>
          <p:spPr>
            <a:xfrm>
              <a:off x="4640368" y="1422959"/>
              <a:ext cx="3079044" cy="25625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0" name="Picture 2" descr="Image result for ngram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631" y="1778284"/>
              <a:ext cx="2849851" cy="1400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9" name="CuadroTexto 28"/>
            <p:cNvSpPr txBox="1"/>
            <p:nvPr/>
          </p:nvSpPr>
          <p:spPr>
            <a:xfrm>
              <a:off x="5401770" y="3393147"/>
              <a:ext cx="1524000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N-grams</a:t>
              </a: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451888" y="4032429"/>
            <a:ext cx="3079044" cy="2562578"/>
            <a:chOff x="1516385" y="4076667"/>
            <a:chExt cx="3079044" cy="2562578"/>
          </a:xfrm>
        </p:grpSpPr>
        <p:sp>
          <p:nvSpPr>
            <p:cNvPr id="40" name="Rectángulo redondeado 39"/>
            <p:cNvSpPr/>
            <p:nvPr/>
          </p:nvSpPr>
          <p:spPr>
            <a:xfrm>
              <a:off x="1516385" y="4076667"/>
              <a:ext cx="3079044" cy="25625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/>
            <a:srcRect r="42199"/>
            <a:stretch/>
          </p:blipFill>
          <p:spPr>
            <a:xfrm>
              <a:off x="1727690" y="4395531"/>
              <a:ext cx="2701590" cy="140695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pic>
        <p:sp>
          <p:nvSpPr>
            <p:cNvPr id="31" name="CuadroTexto 30"/>
            <p:cNvSpPr txBox="1"/>
            <p:nvPr/>
          </p:nvSpPr>
          <p:spPr>
            <a:xfrm>
              <a:off x="1705112" y="6020812"/>
              <a:ext cx="2701589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POS Tagging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310167" y="1196074"/>
            <a:ext cx="3079044" cy="2562578"/>
            <a:chOff x="8389190" y="1295329"/>
            <a:chExt cx="3079044" cy="2562578"/>
          </a:xfrm>
          <a:solidFill>
            <a:schemeClr val="bg1"/>
          </a:solidFill>
        </p:grpSpPr>
        <p:sp>
          <p:nvSpPr>
            <p:cNvPr id="37" name="Rectángulo redondeado 36"/>
            <p:cNvSpPr/>
            <p:nvPr/>
          </p:nvSpPr>
          <p:spPr>
            <a:xfrm>
              <a:off x="8389190" y="1295329"/>
              <a:ext cx="3079044" cy="256257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8615596" y="1791570"/>
              <a:ext cx="2654948" cy="132343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Never    No   Nothing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Not   Haven't   Can’t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Couldn’t   Won’t   Don’t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rPr>
                <a:t>Didn’t    Isn’t   Aren’t  </a:t>
              </a: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9214937" y="3254359"/>
              <a:ext cx="152400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Negations</a:t>
              </a: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6574403" y="4029800"/>
            <a:ext cx="3079044" cy="2562578"/>
            <a:chOff x="5030996" y="4076667"/>
            <a:chExt cx="3079044" cy="2562578"/>
          </a:xfrm>
          <a:solidFill>
            <a:schemeClr val="bg1"/>
          </a:solidFill>
        </p:grpSpPr>
        <p:sp>
          <p:nvSpPr>
            <p:cNvPr id="42" name="Rectángulo redondeado 41"/>
            <p:cNvSpPr/>
            <p:nvPr/>
          </p:nvSpPr>
          <p:spPr>
            <a:xfrm>
              <a:off x="5030996" y="4076667"/>
              <a:ext cx="3079044" cy="256257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5544375" y="6023441"/>
              <a:ext cx="2083330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dobe Gothic Std B" panose="020B0800000000000000" pitchFamily="34" charset="-128"/>
                  <a:ea typeface="Adobe Gothic Std B" panose="020B0800000000000000" pitchFamily="34" charset="-128"/>
                  <a:cs typeface="+mn-cs"/>
                </a:rPr>
                <a:t>SentiWordnet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4375" y="4261106"/>
              <a:ext cx="2083330" cy="172705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sp>
        <p:nvSpPr>
          <p:cNvPr id="23" name="Elipse 28">
            <a:extLst>
              <a:ext uri="{FF2B5EF4-FFF2-40B4-BE49-F238E27FC236}">
                <a16:creationId xmlns:a16="http://schemas.microsoft.com/office/drawing/2014/main" id="{E536DF0C-87F4-4D5E-829F-FDB66E883170}"/>
              </a:ext>
            </a:extLst>
          </p:cNvPr>
          <p:cNvSpPr/>
          <p:nvPr/>
        </p:nvSpPr>
        <p:spPr>
          <a:xfrm>
            <a:off x="226096" y="2187794"/>
            <a:ext cx="501717" cy="4817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Elipse 28">
            <a:extLst>
              <a:ext uri="{FF2B5EF4-FFF2-40B4-BE49-F238E27FC236}">
                <a16:creationId xmlns:a16="http://schemas.microsoft.com/office/drawing/2014/main" id="{2F04BF50-D476-498B-A48B-07C12FEE53DB}"/>
              </a:ext>
            </a:extLst>
          </p:cNvPr>
          <p:cNvSpPr/>
          <p:nvPr/>
        </p:nvSpPr>
        <p:spPr>
          <a:xfrm>
            <a:off x="4007756" y="2190421"/>
            <a:ext cx="501717" cy="4817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Elipse 28">
            <a:extLst>
              <a:ext uri="{FF2B5EF4-FFF2-40B4-BE49-F238E27FC236}">
                <a16:creationId xmlns:a16="http://schemas.microsoft.com/office/drawing/2014/main" id="{54EC2911-84A4-4F65-B5AD-B9C5589DDE6A}"/>
              </a:ext>
            </a:extLst>
          </p:cNvPr>
          <p:cNvSpPr/>
          <p:nvPr/>
        </p:nvSpPr>
        <p:spPr>
          <a:xfrm>
            <a:off x="7921653" y="2251585"/>
            <a:ext cx="501717" cy="4817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Elipse 28">
            <a:extLst>
              <a:ext uri="{FF2B5EF4-FFF2-40B4-BE49-F238E27FC236}">
                <a16:creationId xmlns:a16="http://schemas.microsoft.com/office/drawing/2014/main" id="{A83CEA5B-DFFA-4DB9-A963-CCB8985C82D4}"/>
              </a:ext>
            </a:extLst>
          </p:cNvPr>
          <p:cNvSpPr/>
          <p:nvPr/>
        </p:nvSpPr>
        <p:spPr>
          <a:xfrm>
            <a:off x="6294645" y="5054772"/>
            <a:ext cx="501717" cy="4817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lipse 28">
            <a:extLst>
              <a:ext uri="{FF2B5EF4-FFF2-40B4-BE49-F238E27FC236}">
                <a16:creationId xmlns:a16="http://schemas.microsoft.com/office/drawing/2014/main" id="{AE318A59-C09A-4B27-8F7B-C0152C3F4016}"/>
              </a:ext>
            </a:extLst>
          </p:cNvPr>
          <p:cNvSpPr/>
          <p:nvPr/>
        </p:nvSpPr>
        <p:spPr>
          <a:xfrm>
            <a:off x="2055944" y="5054772"/>
            <a:ext cx="501717" cy="4817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upo 29"/>
          <p:cNvGrpSpPr/>
          <p:nvPr/>
        </p:nvGrpSpPr>
        <p:grpSpPr>
          <a:xfrm>
            <a:off x="11105445" y="269416"/>
            <a:ext cx="816680" cy="816680"/>
            <a:chOff x="719667" y="2595568"/>
            <a:chExt cx="2175933" cy="2175933"/>
          </a:xfrm>
        </p:grpSpPr>
        <p:sp>
          <p:nvSpPr>
            <p:cNvPr id="32" name="Elipse 31"/>
            <p:cNvSpPr/>
            <p:nvPr/>
          </p:nvSpPr>
          <p:spPr>
            <a:xfrm>
              <a:off x="719667" y="2595568"/>
              <a:ext cx="2175933" cy="2175933"/>
            </a:xfrm>
            <a:prstGeom prst="ellipse">
              <a:avLst/>
            </a:prstGeom>
            <a:solidFill>
              <a:srgbClr val="FFC00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" name="Picture 12" descr="Imagen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365" y="2898719"/>
              <a:ext cx="1618055" cy="161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CuadroTexto 33"/>
          <p:cNvSpPr txBox="1"/>
          <p:nvPr/>
        </p:nvSpPr>
        <p:spPr>
          <a:xfrm>
            <a:off x="9343872" y="255858"/>
            <a:ext cx="198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2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96635" y="242488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Sentiment </a:t>
            </a: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Analysis – Word count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838200" y="3137951"/>
            <a:ext cx="4939440" cy="2438400"/>
            <a:chOff x="293513" y="3036711"/>
            <a:chExt cx="5711267" cy="2991556"/>
          </a:xfrm>
          <a:solidFill>
            <a:schemeClr val="accent6"/>
          </a:solidFill>
        </p:grpSpPr>
        <p:sp>
          <p:nvSpPr>
            <p:cNvPr id="9" name="Rectángulo 8"/>
            <p:cNvSpPr/>
            <p:nvPr/>
          </p:nvSpPr>
          <p:spPr>
            <a:xfrm>
              <a:off x="293513" y="3036711"/>
              <a:ext cx="5711267" cy="2991556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080" y="3282422"/>
              <a:ext cx="5251450" cy="2570418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pic>
      </p:grpSp>
      <p:grpSp>
        <p:nvGrpSpPr>
          <p:cNvPr id="12" name="Grupo 11"/>
          <p:cNvGrpSpPr/>
          <p:nvPr/>
        </p:nvGrpSpPr>
        <p:grpSpPr>
          <a:xfrm>
            <a:off x="6574613" y="3144017"/>
            <a:ext cx="4835774" cy="2438400"/>
            <a:chOff x="6321778" y="3036711"/>
            <a:chExt cx="5682440" cy="2991556"/>
          </a:xfrm>
        </p:grpSpPr>
        <p:sp>
          <p:nvSpPr>
            <p:cNvPr id="10" name="Rectángulo 9"/>
            <p:cNvSpPr/>
            <p:nvPr/>
          </p:nvSpPr>
          <p:spPr>
            <a:xfrm>
              <a:off x="6321778" y="3036711"/>
              <a:ext cx="5682440" cy="2991556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9304" y="3281355"/>
              <a:ext cx="5205387" cy="254787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pic>
      </p:grp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9" t="21926" r="6962" b="35407"/>
          <a:stretch/>
        </p:blipFill>
        <p:spPr>
          <a:xfrm rot="491545">
            <a:off x="2282528" y="1546859"/>
            <a:ext cx="1682046" cy="1625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6" r="63844" b="36203"/>
          <a:stretch/>
        </p:blipFill>
        <p:spPr>
          <a:xfrm rot="626499">
            <a:off x="7676442" y="1607146"/>
            <a:ext cx="2290939" cy="1522518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1105445" y="269416"/>
            <a:ext cx="816680" cy="816680"/>
            <a:chOff x="719667" y="2595568"/>
            <a:chExt cx="2175933" cy="2175933"/>
          </a:xfrm>
        </p:grpSpPr>
        <p:sp>
          <p:nvSpPr>
            <p:cNvPr id="14" name="Elipse 13"/>
            <p:cNvSpPr/>
            <p:nvPr/>
          </p:nvSpPr>
          <p:spPr>
            <a:xfrm>
              <a:off x="719667" y="2595568"/>
              <a:ext cx="2175933" cy="2175933"/>
            </a:xfrm>
            <a:prstGeom prst="ellipse">
              <a:avLst/>
            </a:prstGeom>
            <a:solidFill>
              <a:srgbClr val="FFC00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Picture 1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365" y="2898719"/>
              <a:ext cx="1618055" cy="161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uadroTexto 15"/>
          <p:cNvSpPr txBox="1"/>
          <p:nvPr/>
        </p:nvSpPr>
        <p:spPr>
          <a:xfrm>
            <a:off x="9343872" y="255858"/>
            <a:ext cx="198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Adobe Gurmukhi" panose="01010101010101010101" pitchFamily="50" charset="0"/>
              </a:rPr>
              <a:t>How they feel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Gothic Std B" panose="020B0800000000000000" pitchFamily="34" charset="-128"/>
              <a:ea typeface="Adobe Gothic Std B" panose="020B0800000000000000" pitchFamily="34" charset="-128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9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852</Words>
  <Application>Microsoft Office PowerPoint</Application>
  <PresentationFormat>Panorámica</PresentationFormat>
  <Paragraphs>263</Paragraphs>
  <Slides>26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Adobe Gothic Std B</vt:lpstr>
      <vt:lpstr>Adobe Gurmukhi</vt:lpstr>
      <vt:lpstr>Arial</vt:lpstr>
      <vt:lpstr>Bahnschrift</vt:lpstr>
      <vt:lpstr>Calibri</vt:lpstr>
      <vt:lpstr>Calibri Light</vt:lpstr>
      <vt:lpstr>Garamond</vt:lpstr>
      <vt:lpstr>Tema de Office</vt:lpstr>
      <vt:lpstr>Office Theme</vt:lpstr>
      <vt:lpstr>Presentación de PowerPoint</vt:lpstr>
      <vt:lpstr>The can't-miss 2019 calendar for 2020 candidates</vt:lpstr>
      <vt:lpstr>Presentación de PowerPoint</vt:lpstr>
      <vt:lpstr>The roadmap to presidency</vt:lpstr>
      <vt:lpstr>The roadmap to presidency</vt:lpstr>
      <vt:lpstr>Presentación de PowerPoint</vt:lpstr>
      <vt:lpstr>Presentación de PowerPoint</vt:lpstr>
      <vt:lpstr>Presentación de PowerPoint</vt:lpstr>
      <vt:lpstr>Sentiment Analysis – Word count</vt:lpstr>
      <vt:lpstr>Presentación de PowerPoint</vt:lpstr>
      <vt:lpstr>The roadmap to presidency</vt:lpstr>
      <vt:lpstr>Language Modelling and Text Generation using LSTMs – Deep Learning</vt:lpstr>
      <vt:lpstr>Presentación de PowerPoint</vt:lpstr>
      <vt:lpstr>Some Results...</vt:lpstr>
      <vt:lpstr>RNN Limitations – Tweet Generation</vt:lpstr>
      <vt:lpstr>Tweet Generation – N-gram Probabilities</vt:lpstr>
      <vt:lpstr>Same Results?</vt:lpstr>
      <vt:lpstr>The roadmap to presidency</vt:lpstr>
      <vt:lpstr>Tweet &amp; Speech Generation – N-gram Probabilities</vt:lpstr>
      <vt:lpstr>Speech modeling</vt:lpstr>
      <vt:lpstr>Generating Speech - Education</vt:lpstr>
      <vt:lpstr>Generating Speech - Economy</vt:lpstr>
      <vt:lpstr>The roadmap to presidency</vt:lpstr>
      <vt:lpstr>Conclusions and considerations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Pablo García</dc:creator>
  <cp:lastModifiedBy>Juan Pablo García</cp:lastModifiedBy>
  <cp:revision>69</cp:revision>
  <dcterms:created xsi:type="dcterms:W3CDTF">2019-06-21T17:43:57Z</dcterms:created>
  <dcterms:modified xsi:type="dcterms:W3CDTF">2019-06-24T21:24:57Z</dcterms:modified>
</cp:coreProperties>
</file>